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656" r:id="rId2"/>
    <p:sldId id="657" r:id="rId3"/>
    <p:sldId id="825" r:id="rId4"/>
    <p:sldId id="767" r:id="rId5"/>
    <p:sldId id="793" r:id="rId6"/>
    <p:sldId id="790" r:id="rId7"/>
    <p:sldId id="792" r:id="rId8"/>
    <p:sldId id="791" r:id="rId9"/>
    <p:sldId id="826" r:id="rId10"/>
    <p:sldId id="828" r:id="rId11"/>
    <p:sldId id="830" r:id="rId12"/>
    <p:sldId id="831" r:id="rId13"/>
    <p:sldId id="794" r:id="rId14"/>
    <p:sldId id="827" r:id="rId15"/>
    <p:sldId id="795" r:id="rId16"/>
    <p:sldId id="796" r:id="rId17"/>
    <p:sldId id="797" r:id="rId18"/>
    <p:sldId id="798" r:id="rId19"/>
    <p:sldId id="799" r:id="rId20"/>
    <p:sldId id="800" r:id="rId21"/>
    <p:sldId id="801" r:id="rId22"/>
    <p:sldId id="814" r:id="rId23"/>
    <p:sldId id="815" r:id="rId24"/>
    <p:sldId id="829" r:id="rId25"/>
    <p:sldId id="802" r:id="rId26"/>
    <p:sldId id="803" r:id="rId27"/>
    <p:sldId id="804" r:id="rId28"/>
    <p:sldId id="805" r:id="rId29"/>
    <p:sldId id="807" r:id="rId30"/>
    <p:sldId id="806" r:id="rId31"/>
    <p:sldId id="809" r:id="rId32"/>
    <p:sldId id="810" r:id="rId33"/>
    <p:sldId id="811"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4">
          <p15:clr>
            <a:srgbClr val="A4A3A4"/>
          </p15:clr>
        </p15:guide>
        <p15:guide id="2" pos="39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0000"/>
    <a:srgbClr val="9A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68" d="100"/>
          <a:sy n="68" d="100"/>
        </p:scale>
        <p:origin x="604" y="64"/>
      </p:cViewPr>
      <p:guideLst>
        <p:guide orient="horz" pos="2454"/>
        <p:guide pos="391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3676D8-C3EC-4BDD-AA80-0BC52E14D1B1}" type="datetimeFigureOut">
              <a:rPr lang="zh-CN" altLang="en-US" smtClean="0"/>
              <a:t>2021/1/7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1E6AE-DEBE-40C6-9A01-CCA220A75F0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DECF49-93E9-4BC0-BC03-25E10A594174}"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A0001"/>
        </a:solidFill>
        <a:effectLst/>
      </p:bgPr>
    </p:bg>
    <p:spTree>
      <p:nvGrpSpPr>
        <p:cNvPr id="1" name=""/>
        <p:cNvGrpSpPr/>
        <p:nvPr/>
      </p:nvGrpSpPr>
      <p:grpSpPr>
        <a:xfrm>
          <a:off x="0" y="0"/>
          <a:ext cx="0" cy="0"/>
          <a:chOff x="0" y="0"/>
          <a:chExt cx="0" cy="0"/>
        </a:xfrm>
      </p:grpSpPr>
      <p:sp>
        <p:nvSpPr>
          <p:cNvPr id="4" name="任意多边形 7"/>
          <p:cNvSpPr>
            <a:spLocks noChangeArrowheads="1"/>
          </p:cNvSpPr>
          <p:nvPr/>
        </p:nvSpPr>
        <p:spPr bwMode="auto">
          <a:xfrm>
            <a:off x="0" y="2180590"/>
            <a:ext cx="12192000" cy="4657090"/>
          </a:xfrm>
          <a:custGeom>
            <a:avLst/>
            <a:gdLst>
              <a:gd name="T0" fmla="*/ 0 w 12192000"/>
              <a:gd name="T1" fmla="*/ 0 h 5002306"/>
              <a:gd name="T2" fmla="*/ 64750 w 12192000"/>
              <a:gd name="T3" fmla="*/ 0 h 5002306"/>
              <a:gd name="T4" fmla="*/ 70790 w 12192000"/>
              <a:gd name="T5" fmla="*/ 2044 h 5002306"/>
              <a:gd name="T6" fmla="*/ 4533859 w 12192000"/>
              <a:gd name="T7" fmla="*/ 717432 h 5002306"/>
              <a:gd name="T8" fmla="*/ 5215437 w 12192000"/>
              <a:gd name="T9" fmla="*/ 745097 h 5002306"/>
              <a:gd name="T10" fmla="*/ 5226599 w 12192000"/>
              <a:gd name="T11" fmla="*/ 781054 h 5002306"/>
              <a:gd name="T12" fmla="*/ 6279776 w 12192000"/>
              <a:gd name="T13" fmla="*/ 1479121 h 5002306"/>
              <a:gd name="T14" fmla="*/ 7332954 w 12192000"/>
              <a:gd name="T15" fmla="*/ 781054 h 5002306"/>
              <a:gd name="T16" fmla="*/ 7348410 w 12192000"/>
              <a:gd name="T17" fmla="*/ 731265 h 5002306"/>
              <a:gd name="T18" fmla="*/ 7689244 w 12192000"/>
              <a:gd name="T19" fmla="*/ 717432 h 5002306"/>
              <a:gd name="T20" fmla="*/ 12152313 w 12192000"/>
              <a:gd name="T21" fmla="*/ 2044 h 5002306"/>
              <a:gd name="T22" fmla="*/ 12158353 w 12192000"/>
              <a:gd name="T23" fmla="*/ 0 h 5002306"/>
              <a:gd name="T24" fmla="*/ 12192000 w 12192000"/>
              <a:gd name="T25" fmla="*/ 0 h 5002306"/>
              <a:gd name="T26" fmla="*/ 12192000 w 12192000"/>
              <a:gd name="T27" fmla="*/ 5002118 h 5002306"/>
              <a:gd name="T28" fmla="*/ 0 w 12192000"/>
              <a:gd name="T29" fmla="*/ 5002118 h 5002306"/>
              <a:gd name="T30" fmla="*/ 0 w 12192000"/>
              <a:gd name="T31" fmla="*/ 0 h 50023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192000" h="5002306">
                <a:moveTo>
                  <a:pt x="0" y="0"/>
                </a:moveTo>
                <a:lnTo>
                  <a:pt x="64750" y="0"/>
                </a:lnTo>
                <a:lnTo>
                  <a:pt x="70790" y="2044"/>
                </a:lnTo>
                <a:cubicBezTo>
                  <a:pt x="1187555" y="361966"/>
                  <a:pt x="2750228" y="620381"/>
                  <a:pt x="4533859" y="717458"/>
                </a:cubicBezTo>
                <a:lnTo>
                  <a:pt x="5215437" y="745125"/>
                </a:lnTo>
                <a:lnTo>
                  <a:pt x="5226599" y="781084"/>
                </a:lnTo>
                <a:cubicBezTo>
                  <a:pt x="5400116" y="1191324"/>
                  <a:pt x="5806331" y="1479177"/>
                  <a:pt x="6279776" y="1479177"/>
                </a:cubicBezTo>
                <a:cubicBezTo>
                  <a:pt x="6753222" y="1479177"/>
                  <a:pt x="7159437" y="1191324"/>
                  <a:pt x="7332954" y="781084"/>
                </a:cubicBezTo>
                <a:lnTo>
                  <a:pt x="7348410" y="731293"/>
                </a:lnTo>
                <a:lnTo>
                  <a:pt x="7689244" y="717458"/>
                </a:lnTo>
                <a:cubicBezTo>
                  <a:pt x="9472875" y="620381"/>
                  <a:pt x="11035548" y="361966"/>
                  <a:pt x="12152313" y="2044"/>
                </a:cubicBezTo>
                <a:lnTo>
                  <a:pt x="12158353" y="0"/>
                </a:lnTo>
                <a:lnTo>
                  <a:pt x="12192000" y="0"/>
                </a:lnTo>
                <a:lnTo>
                  <a:pt x="12192000" y="5002306"/>
                </a:lnTo>
                <a:lnTo>
                  <a:pt x="0" y="5002306"/>
                </a:lnTo>
                <a:lnTo>
                  <a:pt x="0" y="0"/>
                </a:lnTo>
                <a:close/>
              </a:path>
            </a:pathLst>
          </a:custGeom>
          <a:gradFill rotWithShape="1">
            <a:gsLst>
              <a:gs pos="100000">
                <a:srgbClr val="FFFFFF"/>
              </a:gs>
              <a:gs pos="100000">
                <a:srgbClr val="D9D9D9"/>
              </a:gs>
            </a:gsLst>
            <a:lin ang="5400000" scaled="1"/>
          </a:gradFill>
          <a:ln>
            <a:noFill/>
          </a:ln>
        </p:spPr>
        <p:txBody>
          <a:bodyPr/>
          <a:lstStyle/>
          <a:p>
            <a:endParaRPr lang="zh-CN" altLang="en-US" dirty="0"/>
          </a:p>
        </p:txBody>
      </p:sp>
      <p:sp>
        <p:nvSpPr>
          <p:cNvPr id="5" name="文本框 8"/>
          <p:cNvSpPr txBox="1">
            <a:spLocks noChangeArrowheads="1"/>
          </p:cNvSpPr>
          <p:nvPr/>
        </p:nvSpPr>
        <p:spPr bwMode="auto">
          <a:xfrm>
            <a:off x="604520" y="3752850"/>
            <a:ext cx="1112901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9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9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9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9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sz="4000" dirty="0">
                <a:latin typeface="Times New Roman" panose="02020503050405090304" charset="0"/>
                <a:ea typeface="+mn-ea"/>
                <a:cs typeface="Times New Roman" panose="02020503050405090304" charset="0"/>
              </a:rPr>
              <a:t>Java</a:t>
            </a:r>
            <a:r>
              <a:rPr lang="zh-CN" altLang="en-US" sz="4000" dirty="0">
                <a:latin typeface="Times New Roman" panose="02020503050405090304" charset="0"/>
                <a:ea typeface="+mn-ea"/>
                <a:cs typeface="Times New Roman" panose="02020503050405090304" charset="0"/>
              </a:rPr>
              <a:t>小组作业——</a:t>
            </a:r>
            <a:r>
              <a:rPr lang="en-US" altLang="zh-CN" sz="4000" dirty="0">
                <a:latin typeface="Times New Roman" panose="02020503050405090304" charset="0"/>
                <a:ea typeface="+mn-ea"/>
                <a:cs typeface="Times New Roman" panose="02020503050405090304" charset="0"/>
              </a:rPr>
              <a:t>jGit</a:t>
            </a:r>
          </a:p>
        </p:txBody>
      </p:sp>
      <p:cxnSp>
        <p:nvCxnSpPr>
          <p:cNvPr id="6" name="直接连接符 15"/>
          <p:cNvCxnSpPr>
            <a:cxnSpLocks noChangeShapeType="1"/>
          </p:cNvCxnSpPr>
          <p:nvPr/>
        </p:nvCxnSpPr>
        <p:spPr bwMode="auto">
          <a:xfrm>
            <a:off x="7637463" y="5842635"/>
            <a:ext cx="1079500" cy="0"/>
          </a:xfrm>
          <a:prstGeom prst="line">
            <a:avLst/>
          </a:prstGeom>
          <a:noFill/>
          <a:ln w="6350">
            <a:solidFill>
              <a:srgbClr val="C00000"/>
            </a:solidFill>
            <a:round/>
          </a:ln>
          <a:extLst>
            <a:ext uri="{909E8E84-426E-40DD-AFC4-6F175D3DCCD1}">
              <a14:hiddenFill xmlns:a14="http://schemas.microsoft.com/office/drawing/2010/main">
                <a:noFill/>
              </a14:hiddenFill>
            </a:ext>
          </a:extLst>
        </p:spPr>
      </p:cxnSp>
      <p:cxnSp>
        <p:nvCxnSpPr>
          <p:cNvPr id="7" name="直接连接符 16"/>
          <p:cNvCxnSpPr>
            <a:cxnSpLocks noChangeShapeType="1"/>
          </p:cNvCxnSpPr>
          <p:nvPr/>
        </p:nvCxnSpPr>
        <p:spPr bwMode="auto">
          <a:xfrm>
            <a:off x="3665220" y="5843905"/>
            <a:ext cx="1079500" cy="0"/>
          </a:xfrm>
          <a:prstGeom prst="line">
            <a:avLst/>
          </a:prstGeom>
          <a:noFill/>
          <a:ln w="6350">
            <a:solidFill>
              <a:srgbClr val="C00000"/>
            </a:solidFill>
            <a:round/>
          </a:ln>
          <a:extLst>
            <a:ext uri="{909E8E84-426E-40DD-AFC4-6F175D3DCCD1}">
              <a14:hiddenFill xmlns:a14="http://schemas.microsoft.com/office/drawing/2010/main">
                <a:noFill/>
              </a14:hiddenFill>
            </a:ext>
          </a:extLst>
        </p:spPr>
      </p:cxnSp>
      <p:grpSp>
        <p:nvGrpSpPr>
          <p:cNvPr id="8" name="组合 7"/>
          <p:cNvGrpSpPr/>
          <p:nvPr/>
        </p:nvGrpSpPr>
        <p:grpSpPr>
          <a:xfrm>
            <a:off x="5182235" y="1302385"/>
            <a:ext cx="2193290" cy="2193290"/>
            <a:chOff x="8122" y="2376"/>
            <a:chExt cx="3454" cy="3454"/>
          </a:xfrm>
        </p:grpSpPr>
        <p:pic>
          <p:nvPicPr>
            <p:cNvPr id="9" name="椭圆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 y="2376"/>
              <a:ext cx="3455" cy="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p:nvPr/>
          </p:nvGrpSpPr>
          <p:grpSpPr>
            <a:xfrm>
              <a:off x="8417" y="2647"/>
              <a:ext cx="2864" cy="2858"/>
              <a:chOff x="2105799" y="20055838"/>
              <a:chExt cx="6748090" cy="6732363"/>
            </a:xfrm>
            <a:solidFill>
              <a:schemeClr val="accent1"/>
            </a:solidFill>
          </p:grpSpPr>
          <p:sp>
            <p:nvSpPr>
              <p:cNvPr id="11"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5"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7"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0"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sp>
        <p:nvSpPr>
          <p:cNvPr id="34" name="文本框 33"/>
          <p:cNvSpPr txBox="1"/>
          <p:nvPr/>
        </p:nvSpPr>
        <p:spPr>
          <a:xfrm>
            <a:off x="3874871" y="5107201"/>
            <a:ext cx="4842091" cy="1645285"/>
          </a:xfrm>
          <a:prstGeom prst="rect">
            <a:avLst/>
          </a:prstGeom>
          <a:noFill/>
        </p:spPr>
        <p:txBody>
          <a:bodyPr wrap="square" rtlCol="0">
            <a:spAutoFit/>
          </a:bodyPr>
          <a:lstStyle/>
          <a:p>
            <a:pPr algn="ctr" fontAlgn="auto">
              <a:lnSpc>
                <a:spcPct val="135000"/>
              </a:lnSpc>
            </a:pPr>
            <a:endParaRPr kumimoji="1" lang="zh-CN" altLang="en-US" sz="2000" dirty="0">
              <a:latin typeface="Times New Roman" panose="02020503050405090304" charset="0"/>
              <a:cs typeface="Times New Roman" panose="02020503050405090304" charset="0"/>
              <a:sym typeface="Arial" panose="020B0604020202090204" pitchFamily="34" charset="0"/>
            </a:endParaRPr>
          </a:p>
          <a:p>
            <a:pPr algn="ctr" fontAlgn="auto">
              <a:lnSpc>
                <a:spcPct val="135000"/>
              </a:lnSpc>
            </a:pPr>
            <a:r>
              <a:rPr kumimoji="1" lang="zh-CN" altLang="en-US" sz="2000" dirty="0">
                <a:latin typeface="Times New Roman" panose="02020503050405090304" charset="0"/>
                <a:cs typeface="Times New Roman" panose="02020503050405090304" charset="0"/>
                <a:sym typeface="Arial" panose="020B0604020202090204" pitchFamily="34" charset="0"/>
              </a:rPr>
              <a:t>组长：李昭希</a:t>
            </a:r>
          </a:p>
          <a:p>
            <a:pPr algn="ctr" fontAlgn="auto">
              <a:lnSpc>
                <a:spcPct val="135000"/>
              </a:lnSpc>
            </a:pPr>
            <a:r>
              <a:rPr kumimoji="1" lang="zh-CN" altLang="en-US" sz="2000" dirty="0">
                <a:latin typeface="Times New Roman" panose="02020503050405090304" charset="0"/>
                <a:cs typeface="Times New Roman" panose="02020503050405090304" charset="0"/>
                <a:sym typeface="Arial" panose="020B0604020202090204" pitchFamily="34" charset="0"/>
              </a:rPr>
              <a:t>组员：王沁祺、何圣芝</a:t>
            </a:r>
          </a:p>
          <a:p>
            <a:pPr algn="ctr"/>
            <a:r>
              <a:rPr kumimoji="1" lang="en-US" altLang="zh-CN" sz="2000" dirty="0">
                <a:latin typeface="Times New Roman" panose="02020503050405090304" charset="0"/>
                <a:cs typeface="Times New Roman" panose="02020503050405090304" charset="0"/>
                <a:sym typeface="Arial" panose="020B0604020202090204" pitchFamily="34" charset="0"/>
              </a:rPr>
              <a:t> </a:t>
            </a:r>
            <a:endParaRPr kumimoji="1"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3.1 </a:t>
            </a:r>
            <a:r>
              <a:rPr>
                <a:sym typeface="+mn-ea"/>
              </a:rPr>
              <a:t>实现过程——jGit类和</a:t>
            </a:r>
            <a:r>
              <a:rPr lang="en-US" altLang="zh-CN">
                <a:sym typeface="+mn-ea"/>
              </a:rPr>
              <a:t>interact</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43280" y="1452245"/>
            <a:ext cx="4512310" cy="3816429"/>
          </a:xfrm>
          <a:prstGeom prst="rect">
            <a:avLst/>
          </a:prstGeom>
          <a:noFill/>
        </p:spPr>
        <p:txBody>
          <a:bodyPr wrap="square" rtlCol="0">
            <a:spAutoFit/>
          </a:bodyPr>
          <a:lstStyle/>
          <a:p>
            <a:pPr algn="l"/>
            <a:r>
              <a:rPr lang="en-US" sz="2400" dirty="0" err="1">
                <a:solidFill>
                  <a:schemeClr val="accent1"/>
                </a:solidFill>
                <a:effectLst>
                  <a:outerShdw blurRad="38100" dist="25400" dir="5400000" algn="ctr" rotWithShape="0">
                    <a:srgbClr val="6E747A">
                      <a:alpha val="43000"/>
                    </a:srgbClr>
                  </a:outerShdw>
                </a:effectLst>
                <a:sym typeface="+mn-ea"/>
              </a:rPr>
              <a:t>jGit</a:t>
            </a:r>
            <a:r>
              <a:rPr lang="zh-CN" altLang="en-US" sz="2400" dirty="0">
                <a:solidFill>
                  <a:schemeClr val="accent1"/>
                </a:solidFill>
                <a:effectLst>
                  <a:outerShdw blurRad="38100" dist="25400" dir="5400000" algn="ctr" rotWithShape="0">
                    <a:srgbClr val="6E747A">
                      <a:alpha val="43000"/>
                    </a:srgbClr>
                  </a:outerShdw>
                </a:effectLst>
                <a:sym typeface="+mn-ea"/>
              </a:rPr>
              <a:t>类</a:t>
            </a:r>
            <a:endParaRPr sz="2400" dirty="0">
              <a:solidFill>
                <a:schemeClr val="accent1"/>
              </a:solidFill>
              <a:effectLst>
                <a:outerShdw blurRad="38100" dist="25400" dir="5400000" algn="ctr" rotWithShape="0">
                  <a:srgbClr val="6E747A">
                    <a:alpha val="43000"/>
                  </a:srgbClr>
                </a:outerShdw>
              </a:effectLst>
              <a:sym typeface="+mn-ea"/>
            </a:endParaRPr>
          </a:p>
          <a:p>
            <a:pPr algn="l"/>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buFont typeface="Arial" panose="020B0604020202090204" pitchFamily="34" charset="0"/>
              <a:buChar char="•"/>
            </a:pP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读取</a:t>
            </a: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log</a:t>
            </a: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文件，并格式化输出</a:t>
            </a:r>
            <a:endParaRPr lang="en-US" altLang="zh-CN" b="1"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buFont typeface="Arial" panose="020B0604020202090204" pitchFamily="34" charset="0"/>
              <a:buChar char="•"/>
            </a:pP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dirty="0">
                <a:latin typeface="Arial" panose="020B0604020202090204" pitchFamily="34" charset="0"/>
                <a:ea typeface="微软雅黑" panose="020B0503020204020204" pitchFamily="34" charset="-122"/>
                <a:cs typeface="+mn-ea"/>
                <a:sym typeface="Arial" panose="020B0604020202090204" pitchFamily="34" charset="0"/>
              </a:rPr>
              <a:t>方法：</a:t>
            </a:r>
            <a:r>
              <a:rPr lang="en-US" altLang="zh-CN" dirty="0" err="1">
                <a:latin typeface="Arial" panose="020B0604020202090204" pitchFamily="34" charset="0"/>
                <a:ea typeface="微软雅黑" panose="020B0503020204020204" pitchFamily="34" charset="-122"/>
                <a:cs typeface="+mn-ea"/>
                <a:sym typeface="Arial" panose="020B0604020202090204" pitchFamily="34" charset="0"/>
              </a:rPr>
              <a:t>viewLog</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p>
          <a:p>
            <a:pPr lvl="1"/>
            <a:endParaRPr lang="en-US" altLang="zh-CN"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dirty="0">
                <a:latin typeface="Arial" panose="020B0604020202090204" pitchFamily="34" charset="0"/>
                <a:ea typeface="微软雅黑" panose="020B0503020204020204" pitchFamily="34" charset="-122"/>
                <a:cs typeface="+mn-ea"/>
                <a:sym typeface="Arial" panose="020B0604020202090204" pitchFamily="34" charset="0"/>
              </a:rPr>
              <a:t>入参：无</a:t>
            </a:r>
          </a:p>
          <a:p>
            <a:pPr lvl="1"/>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dirty="0">
                <a:latin typeface="Arial" panose="020B0604020202090204" pitchFamily="34" charset="0"/>
                <a:ea typeface="微软雅黑" panose="020B0503020204020204" pitchFamily="34" charset="-122"/>
                <a:cs typeface="+mn-ea"/>
                <a:sym typeface="Arial" panose="020B0604020202090204" pitchFamily="34" charset="0"/>
              </a:rPr>
              <a:t>实现：</a:t>
            </a:r>
            <a:endParaRPr lang="en-US" altLang="zh-CN"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dirty="0">
                <a:latin typeface="Arial" panose="020B0604020202090204" pitchFamily="34" charset="0"/>
                <a:ea typeface="微软雅黑" panose="020B0503020204020204" pitchFamily="34" charset="-122"/>
                <a:cs typeface="+mn-ea"/>
                <a:sym typeface="Arial" panose="020B0604020202090204" pitchFamily="34" charset="0"/>
              </a:rPr>
              <a:t>读取当前分支对应的</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log</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文件，以一行（一次</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Commit</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）为一个元素存放在</a:t>
            </a:r>
            <a:r>
              <a:rPr lang="en-US" altLang="zh-CN" dirty="0" err="1">
                <a:latin typeface="Arial" panose="020B0604020202090204" pitchFamily="34" charset="0"/>
                <a:ea typeface="微软雅黑" panose="020B0503020204020204" pitchFamily="34" charset="-122"/>
                <a:cs typeface="+mn-ea"/>
                <a:sym typeface="Arial" panose="020B0604020202090204" pitchFamily="34" charset="0"/>
              </a:rPr>
              <a:t>ArrayList</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中，从后往前读数组（最近的</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Commit</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先显示）</a:t>
            </a:r>
          </a:p>
        </p:txBody>
      </p:sp>
      <p:pic>
        <p:nvPicPr>
          <p:cNvPr id="6" name="图片 5" descr="截屏2021-01-06 下午10.14.09">
            <a:extLst>
              <a:ext uri="{FF2B5EF4-FFF2-40B4-BE49-F238E27FC236}">
                <a16:creationId xmlns:a16="http://schemas.microsoft.com/office/drawing/2014/main" id="{B839845D-11BC-42D9-B557-6B04518986EE}"/>
              </a:ext>
            </a:extLst>
          </p:cNvPr>
          <p:cNvPicPr>
            <a:picLocks noChangeAspect="1"/>
          </p:cNvPicPr>
          <p:nvPr/>
        </p:nvPicPr>
        <p:blipFill>
          <a:blip r:embed="rId2"/>
          <a:stretch>
            <a:fillRect/>
          </a:stretch>
        </p:blipFill>
        <p:spPr>
          <a:xfrm>
            <a:off x="5355590" y="1801179"/>
            <a:ext cx="7310151" cy="4058653"/>
          </a:xfrm>
          <a:prstGeom prst="rect">
            <a:avLst/>
          </a:prstGeom>
        </p:spPr>
      </p:pic>
      <p:pic>
        <p:nvPicPr>
          <p:cNvPr id="8" name="图片 7" descr="截屏2021-01-06 下午10.11.05">
            <a:extLst>
              <a:ext uri="{FF2B5EF4-FFF2-40B4-BE49-F238E27FC236}">
                <a16:creationId xmlns:a16="http://schemas.microsoft.com/office/drawing/2014/main" id="{9B5C1E96-3BB7-44D3-915F-159B97E6EB9D}"/>
              </a:ext>
            </a:extLst>
          </p:cNvPr>
          <p:cNvPicPr>
            <a:picLocks noChangeAspect="1"/>
          </p:cNvPicPr>
          <p:nvPr/>
        </p:nvPicPr>
        <p:blipFill rotWithShape="1">
          <a:blip r:embed="rId3"/>
          <a:srcRect t="73845" b="8194"/>
          <a:stretch/>
        </p:blipFill>
        <p:spPr>
          <a:xfrm>
            <a:off x="1340585" y="5900007"/>
            <a:ext cx="10058400" cy="617518"/>
          </a:xfrm>
          <a:prstGeom prst="rect">
            <a:avLst/>
          </a:prstGeom>
        </p:spPr>
      </p:pic>
    </p:spTree>
    <p:extLst>
      <p:ext uri="{BB962C8B-B14F-4D97-AF65-F5344CB8AC3E}">
        <p14:creationId xmlns:p14="http://schemas.microsoft.com/office/powerpoint/2010/main" val="413164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3.2 </a:t>
            </a:r>
            <a:r>
              <a:rPr dirty="0">
                <a:sym typeface="+mn-ea"/>
              </a:rPr>
              <a:t>实现过程——</a:t>
            </a:r>
            <a:r>
              <a:rPr lang="en-US" altLang="zh-CN" dirty="0">
                <a:sym typeface="+mn-ea"/>
              </a:rPr>
              <a:t>git add</a:t>
            </a:r>
            <a:endParaRPr dirty="0">
              <a:sym typeface="+mn-ea"/>
            </a:endParaRPr>
          </a:p>
        </p:txBody>
      </p:sp>
      <p:sp>
        <p:nvSpPr>
          <p:cNvPr id="5" name="文本框 4">
            <a:extLst>
              <a:ext uri="{FF2B5EF4-FFF2-40B4-BE49-F238E27FC236}">
                <a16:creationId xmlns:a16="http://schemas.microsoft.com/office/drawing/2014/main" id="{F1DADA51-12B6-4CB6-BB23-ED6F67950E97}"/>
              </a:ext>
            </a:extLst>
          </p:cNvPr>
          <p:cNvSpPr txBox="1"/>
          <p:nvPr/>
        </p:nvSpPr>
        <p:spPr>
          <a:xfrm>
            <a:off x="442913" y="861087"/>
            <a:ext cx="9535856" cy="6041590"/>
          </a:xfrm>
          <a:prstGeom prst="rect">
            <a:avLst/>
          </a:prstGeom>
          <a:noFill/>
        </p:spPr>
        <p:txBody>
          <a:bodyPr wrap="square" rtlCol="0">
            <a:spAutoFit/>
          </a:bodyPr>
          <a:lstStyle/>
          <a:p>
            <a:pPr algn="l">
              <a:lnSpc>
                <a:spcPct val="120000"/>
              </a:lnSpc>
            </a:pPr>
            <a:r>
              <a:rPr lang="en-US" sz="2400" dirty="0">
                <a:solidFill>
                  <a:schemeClr val="accent1"/>
                </a:solidFill>
                <a:effectLst>
                  <a:outerShdw blurRad="38100" dist="25400" dir="5400000" algn="ctr" rotWithShape="0">
                    <a:srgbClr val="6E747A">
                      <a:alpha val="43000"/>
                    </a:srgbClr>
                  </a:outerShdw>
                </a:effectLst>
                <a:sym typeface="+mn-ea"/>
              </a:rPr>
              <a:t>git add</a:t>
            </a:r>
            <a:endParaRPr lang="en-US" altLang="zh-CN"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lang="en-US" altLang="zh-CN" sz="2400" dirty="0">
              <a:solidFill>
                <a:schemeClr val="accent1"/>
              </a:solidFill>
              <a:effectLst>
                <a:outerShdw blurRad="38100" dist="25400" dir="5400000" algn="ctr" rotWithShape="0">
                  <a:srgbClr val="6E747A">
                    <a:alpha val="43000"/>
                  </a:srgbClr>
                </a:outerShdw>
              </a:effectLst>
              <a:sym typeface="+mn-ea"/>
            </a:endParaRPr>
          </a:p>
          <a:p>
            <a:pPr lvl="1"/>
            <a:r>
              <a:rPr lang="zh-CN" altLang="en-US" sz="2400" dirty="0">
                <a:latin typeface="Arial" panose="020B0604020202090204" pitchFamily="34" charset="0"/>
                <a:ea typeface="微软雅黑" panose="020B0503020204020204" pitchFamily="34" charset="-122"/>
                <a:cs typeface="+mn-ea"/>
                <a:sym typeface="Arial" panose="020B0604020202090204" pitchFamily="34" charset="0"/>
              </a:rPr>
              <a:t>方法：</a:t>
            </a:r>
            <a:r>
              <a:rPr lang="en-US" altLang="zh-CN" sz="2400" dirty="0">
                <a:latin typeface="Arial" panose="020B0604020202090204" pitchFamily="34" charset="0"/>
                <a:ea typeface="微软雅黑" panose="020B0503020204020204" pitchFamily="34" charset="-122"/>
                <a:cs typeface="+mn-ea"/>
                <a:sym typeface="Arial" panose="020B0604020202090204" pitchFamily="34" charset="0"/>
              </a:rPr>
              <a:t>add(String </a:t>
            </a:r>
            <a:r>
              <a:rPr lang="en-US" altLang="zh-CN" sz="2400" dirty="0" err="1">
                <a:latin typeface="Arial" panose="020B0604020202090204" pitchFamily="34" charset="0"/>
                <a:ea typeface="微软雅黑" panose="020B0503020204020204" pitchFamily="34" charset="-122"/>
                <a:cs typeface="+mn-ea"/>
                <a:sym typeface="Arial" panose="020B0604020202090204" pitchFamily="34" charset="0"/>
              </a:rPr>
              <a:t>addPath</a:t>
            </a:r>
            <a:r>
              <a:rPr lang="en-US" altLang="zh-CN" sz="2400" dirty="0">
                <a:latin typeface="Arial" panose="020B0604020202090204" pitchFamily="34" charset="0"/>
                <a:ea typeface="微软雅黑" panose="020B0503020204020204" pitchFamily="34" charset="-122"/>
                <a:cs typeface="+mn-ea"/>
                <a:sym typeface="Arial" panose="020B0604020202090204" pitchFamily="34" charset="0"/>
              </a:rPr>
              <a:t>)</a:t>
            </a:r>
          </a:p>
          <a:p>
            <a:pPr lvl="1"/>
            <a:endParaRPr lang="en-US" altLang="zh-CN" sz="2400"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sz="2400" dirty="0">
                <a:latin typeface="Arial" panose="020B0604020202090204" pitchFamily="34" charset="0"/>
                <a:ea typeface="微软雅黑" panose="020B0503020204020204" pitchFamily="34" charset="-122"/>
                <a:cs typeface="+mn-ea"/>
                <a:sym typeface="Arial" panose="020B0604020202090204" pitchFamily="34" charset="0"/>
              </a:rPr>
              <a:t>入参：文件或文件夹的相对路径</a:t>
            </a:r>
          </a:p>
          <a:p>
            <a:pPr lvl="1"/>
            <a:endParaRPr lang="zh-CN" altLang="en-US" sz="2400"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sz="2400" dirty="0">
                <a:latin typeface="Arial" panose="020B0604020202090204" pitchFamily="34" charset="0"/>
                <a:ea typeface="微软雅黑" panose="020B0503020204020204" pitchFamily="34" charset="-122"/>
                <a:cs typeface="+mn-ea"/>
                <a:sym typeface="Arial" panose="020B0604020202090204" pitchFamily="34" charset="0"/>
              </a:rPr>
              <a:t>实现：</a:t>
            </a:r>
            <a:endParaRPr lang="en-US" altLang="zh-CN" sz="2400" dirty="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400" b="0" i="0" dirty="0">
                <a:solidFill>
                  <a:srgbClr val="24292E"/>
                </a:solidFill>
                <a:effectLst/>
                <a:latin typeface="-apple-system"/>
              </a:rPr>
              <a:t> </a:t>
            </a:r>
            <a:r>
              <a:rPr lang="en-US" altLang="zh-CN" sz="2400" dirty="0">
                <a:solidFill>
                  <a:srgbClr val="24292E"/>
                </a:solidFill>
                <a:latin typeface="-apple-system"/>
              </a:rPr>
              <a:t>      </a:t>
            </a:r>
            <a:r>
              <a:rPr lang="en-US" altLang="zh-CN" sz="2400" b="0" i="0" dirty="0">
                <a:solidFill>
                  <a:srgbClr val="24292E"/>
                </a:solidFill>
                <a:effectLst/>
                <a:latin typeface="-apple-system"/>
              </a:rPr>
              <a:t>1.</a:t>
            </a:r>
            <a:r>
              <a:rPr lang="zh-CN" altLang="en-US" sz="2400" b="0" i="0" dirty="0">
                <a:solidFill>
                  <a:srgbClr val="24292E"/>
                </a:solidFill>
                <a:effectLst/>
                <a:latin typeface="-apple-system"/>
              </a:rPr>
              <a:t>将</a:t>
            </a:r>
            <a:r>
              <a:rPr lang="en-US" altLang="zh-CN" sz="2400" b="0" i="0" dirty="0">
                <a:solidFill>
                  <a:srgbClr val="24292E"/>
                </a:solidFill>
                <a:effectLst/>
                <a:latin typeface="-apple-system"/>
              </a:rPr>
              <a:t>path</a:t>
            </a:r>
            <a:r>
              <a:rPr lang="zh-CN" altLang="en-US" sz="2400" b="0" i="0" dirty="0">
                <a:solidFill>
                  <a:srgbClr val="24292E"/>
                </a:solidFill>
                <a:effectLst/>
                <a:latin typeface="-apple-system"/>
              </a:rPr>
              <a:t>传入</a:t>
            </a:r>
            <a:r>
              <a:rPr lang="en-US" altLang="zh-CN" sz="2400" b="0" i="0" dirty="0" err="1">
                <a:solidFill>
                  <a:srgbClr val="24292E"/>
                </a:solidFill>
                <a:effectLst/>
                <a:latin typeface="-apple-system"/>
              </a:rPr>
              <a:t>ObjectStore</a:t>
            </a:r>
            <a:r>
              <a:rPr lang="zh-CN" altLang="en-US" sz="2400" b="0" i="0" dirty="0">
                <a:solidFill>
                  <a:srgbClr val="24292E"/>
                </a:solidFill>
                <a:effectLst/>
                <a:latin typeface="-apple-system"/>
              </a:rPr>
              <a:t>类</a:t>
            </a:r>
            <a:r>
              <a:rPr lang="en-US" altLang="zh-CN" sz="2400" b="0" i="0" dirty="0" err="1">
                <a:solidFill>
                  <a:srgbClr val="24292E"/>
                </a:solidFill>
                <a:effectLst/>
                <a:latin typeface="-apple-system"/>
              </a:rPr>
              <a:t>createFile</a:t>
            </a:r>
            <a:r>
              <a:rPr lang="en-US" altLang="zh-CN" sz="2400" b="0" i="0" dirty="0">
                <a:solidFill>
                  <a:srgbClr val="24292E"/>
                </a:solidFill>
                <a:effectLst/>
                <a:latin typeface="-apple-system"/>
              </a:rPr>
              <a:t>()</a:t>
            </a:r>
            <a:r>
              <a:rPr lang="zh-CN" altLang="en-US" sz="2400" b="0" i="0" dirty="0">
                <a:solidFill>
                  <a:srgbClr val="24292E"/>
                </a:solidFill>
                <a:effectLst/>
                <a:latin typeface="-apple-system"/>
              </a:rPr>
              <a:t>方法，生成对应的</a:t>
            </a:r>
            <a:r>
              <a:rPr lang="en-US" altLang="zh-CN" sz="2400" b="0" i="0" dirty="0">
                <a:solidFill>
                  <a:srgbClr val="24292E"/>
                </a:solidFill>
                <a:effectLst/>
                <a:latin typeface="-apple-system"/>
              </a:rPr>
              <a:t>blob</a:t>
            </a:r>
          </a:p>
          <a:p>
            <a:pPr algn="l"/>
            <a:r>
              <a:rPr lang="en-US" altLang="zh-CN" sz="2400" b="0" i="0" dirty="0">
                <a:solidFill>
                  <a:srgbClr val="24292E"/>
                </a:solidFill>
                <a:effectLst/>
                <a:latin typeface="-apple-system"/>
              </a:rPr>
              <a:t>​</a:t>
            </a:r>
          </a:p>
          <a:p>
            <a:pPr algn="l"/>
            <a:r>
              <a:rPr lang="en-US" altLang="zh-CN" sz="2400" dirty="0">
                <a:solidFill>
                  <a:srgbClr val="24292E"/>
                </a:solidFill>
                <a:latin typeface="-apple-system"/>
              </a:rPr>
              <a:t>      </a:t>
            </a:r>
            <a:r>
              <a:rPr lang="en-US" altLang="zh-CN" sz="2400" b="0" i="0" dirty="0">
                <a:solidFill>
                  <a:srgbClr val="24292E"/>
                </a:solidFill>
                <a:effectLst/>
                <a:latin typeface="-apple-system"/>
              </a:rPr>
              <a:t> 2.</a:t>
            </a:r>
            <a:r>
              <a:rPr lang="zh-CN" altLang="en-US" sz="2400" b="0" i="0" dirty="0">
                <a:solidFill>
                  <a:srgbClr val="24292E"/>
                </a:solidFill>
                <a:effectLst/>
                <a:latin typeface="-apple-system"/>
              </a:rPr>
              <a:t>修改</a:t>
            </a:r>
            <a:r>
              <a:rPr lang="en-US" altLang="zh-CN" sz="2400" b="0" i="0" dirty="0">
                <a:solidFill>
                  <a:srgbClr val="24292E"/>
                </a:solidFill>
                <a:effectLst/>
                <a:latin typeface="-apple-system"/>
              </a:rPr>
              <a:t>index</a:t>
            </a:r>
            <a:r>
              <a:rPr lang="zh-CN" altLang="en-US" sz="2400" b="0" i="0" dirty="0">
                <a:solidFill>
                  <a:srgbClr val="24292E"/>
                </a:solidFill>
                <a:effectLst/>
                <a:latin typeface="-apple-system"/>
              </a:rPr>
              <a:t>文件内容，形式如下（</a:t>
            </a:r>
            <a:r>
              <a:rPr lang="en-US" altLang="zh-CN" sz="2400" b="0" i="0" dirty="0">
                <a:solidFill>
                  <a:srgbClr val="24292E"/>
                </a:solidFill>
                <a:effectLst/>
                <a:latin typeface="-apple-system"/>
              </a:rPr>
              <a:t>hash </a:t>
            </a:r>
            <a:r>
              <a:rPr lang="zh-CN" altLang="en-US" sz="2400" b="0" i="0" dirty="0">
                <a:solidFill>
                  <a:srgbClr val="24292E"/>
                </a:solidFill>
                <a:effectLst/>
                <a:latin typeface="-apple-system"/>
              </a:rPr>
              <a:t>文件名</a:t>
            </a:r>
            <a:r>
              <a:rPr lang="en-US" altLang="zh-CN" sz="2400" b="0" i="0" dirty="0">
                <a:solidFill>
                  <a:srgbClr val="24292E"/>
                </a:solidFill>
                <a:effectLst/>
                <a:latin typeface="-apple-system"/>
              </a:rPr>
              <a:t>/</a:t>
            </a:r>
            <a:r>
              <a:rPr lang="zh-CN" altLang="en-US" sz="2400" b="0" i="0" dirty="0">
                <a:solidFill>
                  <a:srgbClr val="24292E"/>
                </a:solidFill>
                <a:effectLst/>
                <a:latin typeface="-apple-system"/>
              </a:rPr>
              <a:t>文件相对地址）</a:t>
            </a:r>
          </a:p>
          <a:p>
            <a:pPr algn="l">
              <a:lnSpc>
                <a:spcPct val="120000"/>
              </a:lnSpc>
            </a:pPr>
            <a:endParaRPr lang="en-US" altLang="zh-CN"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lang="en-US"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lang="en-US"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4" name="图片 13">
            <a:extLst>
              <a:ext uri="{FF2B5EF4-FFF2-40B4-BE49-F238E27FC236}">
                <a16:creationId xmlns:a16="http://schemas.microsoft.com/office/drawing/2014/main" id="{BDB2B0E5-6EAE-476B-A5EF-5CCBEF7FEC68}"/>
              </a:ext>
            </a:extLst>
          </p:cNvPr>
          <p:cNvPicPr>
            <a:picLocks noChangeAspect="1"/>
          </p:cNvPicPr>
          <p:nvPr/>
        </p:nvPicPr>
        <p:blipFill>
          <a:blip r:embed="rId2"/>
          <a:stretch>
            <a:fillRect/>
          </a:stretch>
        </p:blipFill>
        <p:spPr>
          <a:xfrm>
            <a:off x="782640" y="4917552"/>
            <a:ext cx="9535856" cy="1514686"/>
          </a:xfrm>
          <a:prstGeom prst="rect">
            <a:avLst/>
          </a:prstGeom>
        </p:spPr>
      </p:pic>
    </p:spTree>
    <p:extLst>
      <p:ext uri="{BB962C8B-B14F-4D97-AF65-F5344CB8AC3E}">
        <p14:creationId xmlns:p14="http://schemas.microsoft.com/office/powerpoint/2010/main" val="2105683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3.2 </a:t>
            </a:r>
            <a:r>
              <a:rPr dirty="0">
                <a:sym typeface="+mn-ea"/>
              </a:rPr>
              <a:t>实现过程——</a:t>
            </a:r>
            <a:r>
              <a:rPr lang="en-US" altLang="zh-CN" dirty="0">
                <a:sym typeface="+mn-ea"/>
              </a:rPr>
              <a:t>git add</a:t>
            </a:r>
            <a:endParaRPr dirty="0">
              <a:sym typeface="+mn-ea"/>
            </a:endParaRPr>
          </a:p>
        </p:txBody>
      </p:sp>
      <p:sp>
        <p:nvSpPr>
          <p:cNvPr id="5" name="文本框 4">
            <a:extLst>
              <a:ext uri="{FF2B5EF4-FFF2-40B4-BE49-F238E27FC236}">
                <a16:creationId xmlns:a16="http://schemas.microsoft.com/office/drawing/2014/main" id="{F1DADA51-12B6-4CB6-BB23-ED6F67950E97}"/>
              </a:ext>
            </a:extLst>
          </p:cNvPr>
          <p:cNvSpPr txBox="1"/>
          <p:nvPr/>
        </p:nvSpPr>
        <p:spPr>
          <a:xfrm>
            <a:off x="442912" y="861087"/>
            <a:ext cx="5364329" cy="7075720"/>
          </a:xfrm>
          <a:prstGeom prst="rect">
            <a:avLst/>
          </a:prstGeom>
          <a:noFill/>
        </p:spPr>
        <p:txBody>
          <a:bodyPr wrap="square" rtlCol="0">
            <a:spAutoFit/>
          </a:bodyPr>
          <a:lstStyle/>
          <a:p>
            <a:pPr algn="l">
              <a:lnSpc>
                <a:spcPct val="120000"/>
              </a:lnSpc>
            </a:pPr>
            <a:r>
              <a:rPr lang="en-US" sz="2400" dirty="0">
                <a:solidFill>
                  <a:schemeClr val="accent1"/>
                </a:solidFill>
                <a:effectLst>
                  <a:outerShdw blurRad="38100" dist="25400" dir="5400000" algn="ctr" rotWithShape="0">
                    <a:srgbClr val="6E747A">
                      <a:alpha val="43000"/>
                    </a:srgbClr>
                  </a:outerShdw>
                </a:effectLst>
                <a:sym typeface="+mn-ea"/>
              </a:rPr>
              <a:t>git add</a:t>
            </a:r>
            <a:endParaRPr lang="en-US" altLang="zh-CN"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lang="en-US" altLang="zh-CN" sz="2400" dirty="0">
              <a:solidFill>
                <a:schemeClr val="accent1"/>
              </a:solidFill>
              <a:effectLst>
                <a:outerShdw blurRad="38100" dist="25400" dir="5400000" algn="ctr" rotWithShape="0">
                  <a:srgbClr val="6E747A">
                    <a:alpha val="43000"/>
                  </a:srgbClr>
                </a:outerShdw>
              </a:effectLst>
              <a:sym typeface="+mn-ea"/>
            </a:endParaRPr>
          </a:p>
          <a:p>
            <a:pPr algn="l"/>
            <a:r>
              <a:rPr lang="zh-CN" altLang="en-US" sz="2400" b="0" i="0" dirty="0">
                <a:solidFill>
                  <a:srgbClr val="24292E"/>
                </a:solidFill>
                <a:effectLst/>
                <a:latin typeface="-apple-system"/>
              </a:rPr>
              <a:t>本项目目前</a:t>
            </a:r>
            <a:r>
              <a:rPr lang="en-US" altLang="zh-CN" sz="2400" b="0" i="0" dirty="0">
                <a:solidFill>
                  <a:srgbClr val="24292E"/>
                </a:solidFill>
                <a:effectLst/>
                <a:latin typeface="-apple-system"/>
              </a:rPr>
              <a:t>commit</a:t>
            </a:r>
            <a:r>
              <a:rPr lang="zh-CN" altLang="en-US" sz="2400" b="0" i="0" dirty="0">
                <a:solidFill>
                  <a:srgbClr val="24292E"/>
                </a:solidFill>
                <a:effectLst/>
                <a:latin typeface="-apple-system"/>
              </a:rPr>
              <a:t>命令是直接对工作区根目录生成</a:t>
            </a:r>
            <a:r>
              <a:rPr lang="en-US" altLang="zh-CN" sz="2400" b="0" i="0" dirty="0">
                <a:solidFill>
                  <a:srgbClr val="24292E"/>
                </a:solidFill>
                <a:effectLst/>
                <a:latin typeface="-apple-system"/>
              </a:rPr>
              <a:t>tree</a:t>
            </a:r>
            <a:r>
              <a:rPr lang="zh-CN" altLang="en-US" sz="2400" dirty="0">
                <a:solidFill>
                  <a:srgbClr val="24292E"/>
                </a:solidFill>
                <a:latin typeface="-apple-system"/>
              </a:rPr>
              <a:t>。</a:t>
            </a:r>
            <a:endParaRPr lang="en-US" altLang="zh-CN" sz="2400" b="0" i="0" dirty="0">
              <a:solidFill>
                <a:srgbClr val="24292E"/>
              </a:solidFill>
              <a:effectLst/>
              <a:latin typeface="-apple-system"/>
            </a:endParaRPr>
          </a:p>
          <a:p>
            <a:pPr algn="l"/>
            <a:endParaRPr lang="en-US" altLang="zh-CN" sz="2400" dirty="0">
              <a:solidFill>
                <a:srgbClr val="24292E"/>
              </a:solidFill>
              <a:latin typeface="-apple-system"/>
            </a:endParaRPr>
          </a:p>
          <a:p>
            <a:pPr algn="l"/>
            <a:r>
              <a:rPr lang="zh-CN" altLang="en-US" sz="2400" b="1" i="0" dirty="0">
                <a:solidFill>
                  <a:srgbClr val="24292E"/>
                </a:solidFill>
                <a:effectLst/>
                <a:latin typeface="-apple-system"/>
              </a:rPr>
              <a:t>如果添加</a:t>
            </a:r>
            <a:r>
              <a:rPr lang="en-US" altLang="zh-CN" sz="2400" b="1" i="0" dirty="0">
                <a:solidFill>
                  <a:srgbClr val="24292E"/>
                </a:solidFill>
                <a:effectLst/>
                <a:latin typeface="-apple-system"/>
              </a:rPr>
              <a:t>add</a:t>
            </a:r>
            <a:r>
              <a:rPr lang="zh-CN" altLang="en-US" sz="2400" b="1" i="0" dirty="0">
                <a:solidFill>
                  <a:srgbClr val="24292E"/>
                </a:solidFill>
                <a:effectLst/>
                <a:latin typeface="-apple-system"/>
              </a:rPr>
              <a:t>方法，</a:t>
            </a:r>
            <a:endParaRPr lang="en-US" altLang="zh-CN" sz="2400" b="1" i="0" dirty="0">
              <a:solidFill>
                <a:srgbClr val="24292E"/>
              </a:solidFill>
              <a:effectLst/>
              <a:latin typeface="-apple-system"/>
            </a:endParaRPr>
          </a:p>
          <a:p>
            <a:pPr algn="l"/>
            <a:r>
              <a:rPr lang="zh-CN" altLang="en-US" sz="2400" b="1" i="0" dirty="0">
                <a:solidFill>
                  <a:srgbClr val="24292E"/>
                </a:solidFill>
                <a:effectLst/>
                <a:latin typeface="-apple-system"/>
              </a:rPr>
              <a:t>那么新的</a:t>
            </a:r>
            <a:r>
              <a:rPr lang="en-US" altLang="zh-CN" sz="2400" b="1" i="0" dirty="0">
                <a:solidFill>
                  <a:srgbClr val="24292E"/>
                </a:solidFill>
                <a:effectLst/>
                <a:latin typeface="-apple-system"/>
              </a:rPr>
              <a:t>commit</a:t>
            </a:r>
            <a:r>
              <a:rPr lang="zh-CN" altLang="en-US" sz="2400" b="1" i="0" dirty="0">
                <a:solidFill>
                  <a:srgbClr val="24292E"/>
                </a:solidFill>
                <a:effectLst/>
                <a:latin typeface="-apple-system"/>
              </a:rPr>
              <a:t>命令应该从暂存区生成</a:t>
            </a:r>
            <a:r>
              <a:rPr lang="en-US" altLang="zh-CN" sz="2400" b="1" i="0" dirty="0">
                <a:solidFill>
                  <a:srgbClr val="24292E"/>
                </a:solidFill>
                <a:effectLst/>
                <a:latin typeface="-apple-system"/>
              </a:rPr>
              <a:t>tree</a:t>
            </a:r>
            <a:r>
              <a:rPr lang="zh-CN" altLang="en-US" sz="2400" b="1" i="0" dirty="0">
                <a:solidFill>
                  <a:srgbClr val="24292E"/>
                </a:solidFill>
                <a:effectLst/>
                <a:latin typeface="-apple-system"/>
              </a:rPr>
              <a:t>，生成</a:t>
            </a:r>
            <a:r>
              <a:rPr lang="en-US" altLang="zh-CN" sz="2400" b="1" i="0" dirty="0">
                <a:solidFill>
                  <a:srgbClr val="24292E"/>
                </a:solidFill>
                <a:effectLst/>
                <a:latin typeface="-apple-system"/>
              </a:rPr>
              <a:t>commit</a:t>
            </a:r>
            <a:r>
              <a:rPr lang="zh-CN" altLang="en-US" sz="2400" b="1" i="0" dirty="0">
                <a:solidFill>
                  <a:srgbClr val="24292E"/>
                </a:solidFill>
                <a:effectLst/>
                <a:latin typeface="-apple-system"/>
              </a:rPr>
              <a:t>。</a:t>
            </a:r>
            <a:endParaRPr lang="en-US" altLang="zh-CN" sz="2400" b="1" i="0" dirty="0">
              <a:solidFill>
                <a:srgbClr val="24292E"/>
              </a:solidFill>
              <a:effectLst/>
              <a:latin typeface="-apple-system"/>
            </a:endParaRPr>
          </a:p>
          <a:p>
            <a:pPr algn="l"/>
            <a:endParaRPr lang="en-US" altLang="zh-CN" sz="2400" b="1" dirty="0">
              <a:solidFill>
                <a:srgbClr val="24292E"/>
              </a:solidFill>
              <a:latin typeface="-apple-system"/>
            </a:endParaRPr>
          </a:p>
          <a:p>
            <a:pPr algn="l"/>
            <a:r>
              <a:rPr lang="zh-CN" altLang="en-US" sz="2400" dirty="0">
                <a:solidFill>
                  <a:srgbClr val="24292E"/>
                </a:solidFill>
                <a:latin typeface="-apple-system"/>
              </a:rPr>
              <a:t>生成</a:t>
            </a:r>
            <a:r>
              <a:rPr lang="en-US" altLang="zh-CN" sz="2400" dirty="0">
                <a:solidFill>
                  <a:srgbClr val="24292E"/>
                </a:solidFill>
                <a:latin typeface="-apple-system"/>
              </a:rPr>
              <a:t>Tree</a:t>
            </a:r>
            <a:r>
              <a:rPr lang="zh-CN" altLang="en-US" sz="2400" dirty="0">
                <a:solidFill>
                  <a:srgbClr val="24292E"/>
                </a:solidFill>
                <a:latin typeface="-apple-system"/>
              </a:rPr>
              <a:t>的逻辑完全不同，因此基于</a:t>
            </a:r>
            <a:r>
              <a:rPr lang="en-US" altLang="zh-CN" sz="2400" dirty="0">
                <a:solidFill>
                  <a:srgbClr val="24292E"/>
                </a:solidFill>
                <a:latin typeface="-apple-system"/>
              </a:rPr>
              <a:t>git add </a:t>
            </a:r>
            <a:r>
              <a:rPr lang="zh-CN" altLang="en-US" sz="2400" dirty="0">
                <a:solidFill>
                  <a:srgbClr val="24292E"/>
                </a:solidFill>
                <a:latin typeface="-apple-system"/>
              </a:rPr>
              <a:t>（有暂存区）的 </a:t>
            </a:r>
            <a:r>
              <a:rPr lang="en-US" altLang="zh-CN" sz="2400" dirty="0">
                <a:solidFill>
                  <a:srgbClr val="24292E"/>
                </a:solidFill>
                <a:latin typeface="-apple-system"/>
              </a:rPr>
              <a:t>commit </a:t>
            </a:r>
            <a:r>
              <a:rPr lang="zh-CN" altLang="en-US" sz="2400" dirty="0">
                <a:solidFill>
                  <a:srgbClr val="24292E"/>
                </a:solidFill>
                <a:latin typeface="-apple-system"/>
              </a:rPr>
              <a:t>还未实现。</a:t>
            </a:r>
            <a:endParaRPr lang="zh-CN" altLang="en-US" sz="2400" i="0" dirty="0">
              <a:solidFill>
                <a:srgbClr val="24292E"/>
              </a:solidFill>
              <a:effectLst/>
              <a:latin typeface="-apple-system"/>
            </a:endParaRPr>
          </a:p>
          <a:p>
            <a:pPr algn="l"/>
            <a:endParaRPr lang="en-US" altLang="zh-CN" sz="2400" b="1" dirty="0">
              <a:solidFill>
                <a:srgbClr val="24292E"/>
              </a:solidFill>
              <a:latin typeface="-apple-system"/>
            </a:endParaRPr>
          </a:p>
          <a:p>
            <a:pPr algn="l"/>
            <a:endParaRPr lang="en-US" altLang="zh-CN" sz="2400" b="1" i="0" dirty="0">
              <a:solidFill>
                <a:srgbClr val="24292E"/>
              </a:solidFill>
              <a:effectLst/>
              <a:latin typeface="-apple-system"/>
            </a:endParaRPr>
          </a:p>
          <a:p>
            <a:pPr algn="l"/>
            <a:endParaRPr lang="zh-CN" altLang="en-US" sz="2400" b="1" i="0" dirty="0">
              <a:solidFill>
                <a:srgbClr val="24292E"/>
              </a:solidFill>
              <a:effectLst/>
              <a:latin typeface="-apple-system"/>
            </a:endParaRPr>
          </a:p>
          <a:p>
            <a:pPr algn="l">
              <a:lnSpc>
                <a:spcPct val="120000"/>
              </a:lnSpc>
            </a:pPr>
            <a:endParaRPr lang="en-US"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lang="en-US"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379878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3.2 </a:t>
            </a:r>
            <a:r>
              <a:rPr>
                <a:sym typeface="+mn-ea"/>
              </a:rPr>
              <a:t>实现过程——</a:t>
            </a:r>
            <a:r>
              <a:rPr lang="en-US" altLang="zh-CN">
                <a:sym typeface="+mn-ea"/>
              </a:rPr>
              <a:t>Commit</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 name="文本框 2"/>
          <p:cNvSpPr txBox="1"/>
          <p:nvPr/>
        </p:nvSpPr>
        <p:spPr>
          <a:xfrm>
            <a:off x="843281" y="1452245"/>
            <a:ext cx="4578952" cy="4865050"/>
          </a:xfrm>
          <a:prstGeom prst="rect">
            <a:avLst/>
          </a:prstGeom>
          <a:noFill/>
        </p:spPr>
        <p:txBody>
          <a:bodyPr wrap="square" rtlCol="0">
            <a:spAutoFit/>
          </a:bodyPr>
          <a:lstStyle/>
          <a:p>
            <a:pPr algn="l">
              <a:lnSpc>
                <a:spcPct val="120000"/>
              </a:lnSpc>
            </a:pPr>
            <a:r>
              <a:rPr lang="en-US" sz="2400" dirty="0">
                <a:solidFill>
                  <a:schemeClr val="accent1"/>
                </a:solidFill>
                <a:effectLst>
                  <a:outerShdw blurRad="38100" dist="25400" dir="5400000" algn="ctr" rotWithShape="0">
                    <a:srgbClr val="6E747A">
                      <a:alpha val="43000"/>
                    </a:srgbClr>
                  </a:outerShdw>
                </a:effectLst>
                <a:sym typeface="+mn-ea"/>
              </a:rPr>
              <a:t>Commit</a:t>
            </a:r>
            <a:r>
              <a:rPr lang="zh-CN" altLang="en-US" sz="2400" dirty="0">
                <a:solidFill>
                  <a:schemeClr val="accent1"/>
                </a:solidFill>
                <a:effectLst>
                  <a:outerShdw blurRad="38100" dist="25400" dir="5400000" algn="ctr" rotWithShape="0">
                    <a:srgbClr val="6E747A">
                      <a:alpha val="43000"/>
                    </a:srgbClr>
                  </a:outerShdw>
                </a:effectLst>
                <a:sym typeface="+mn-ea"/>
              </a:rPr>
              <a:t>类</a:t>
            </a:r>
            <a:endParaRPr sz="2400" dirty="0">
              <a:solidFill>
                <a:schemeClr val="accent1"/>
              </a:solidFill>
              <a:effectLst>
                <a:outerShdw blurRad="38100" dist="25400" dir="5400000" algn="ctr" rotWithShape="0">
                  <a:srgbClr val="6E747A">
                    <a:alpha val="43000"/>
                  </a:srgbClr>
                </a:outerShdw>
              </a:effectLst>
              <a:sym typeface="+mn-ea"/>
            </a:endParaRPr>
          </a:p>
          <a:p>
            <a:pPr algn="l">
              <a:lnSpc>
                <a:spcPct val="120000"/>
              </a:lnSpc>
            </a:pP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lnSpc>
                <a:spcPct val="12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构造方法需要传入commit message，构造时通过isCommitable方法判断根目录是否发生改变。</a:t>
            </a:r>
          </a:p>
          <a:p>
            <a:pPr indent="0" algn="l">
              <a:lnSpc>
                <a:spcPct val="12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1.</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如果没有改变，提示仓库无变化。</a:t>
            </a:r>
          </a:p>
          <a:p>
            <a:pPr indent="0" algn="l">
              <a:lnSpc>
                <a:spcPct val="12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2.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如果改变</a:t>
            </a:r>
          </a:p>
          <a:p>
            <a:pPr lvl="1" indent="0" algn="l">
              <a:lnSpc>
                <a:spcPct val="12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a.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generateCommitKV方法生成commit的Key-Value，使用父类ObjectStore的writeIn方法写入文件。</a:t>
            </a:r>
          </a:p>
          <a:p>
            <a:pPr lvl="1" indent="0" algn="l">
              <a:lnSpc>
                <a:spcPct val="12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b.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addToLog方法生成log内容，用writeIn追加到log文件</a:t>
            </a:r>
          </a:p>
          <a:p>
            <a:pPr lvl="1" indent="0" algn="l">
              <a:lnSpc>
                <a:spcPct val="12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c.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updateCommitKey更新该分支head中存储的CommitKey。</a:t>
            </a:r>
            <a:endParaRPr lang="en-US" altLang="zh-CN"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6" name="图片 5">
            <a:extLst>
              <a:ext uri="{FF2B5EF4-FFF2-40B4-BE49-F238E27FC236}">
                <a16:creationId xmlns:a16="http://schemas.microsoft.com/office/drawing/2014/main" id="{96A573D1-83EE-467D-ADED-75DA2EDD632F}"/>
              </a:ext>
            </a:extLst>
          </p:cNvPr>
          <p:cNvPicPr>
            <a:picLocks noChangeAspect="1"/>
          </p:cNvPicPr>
          <p:nvPr/>
        </p:nvPicPr>
        <p:blipFill>
          <a:blip r:embed="rId2"/>
          <a:stretch>
            <a:fillRect/>
          </a:stretch>
        </p:blipFill>
        <p:spPr>
          <a:xfrm>
            <a:off x="6385136" y="-100264"/>
            <a:ext cx="3801601" cy="705852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3.2 </a:t>
            </a:r>
            <a:r>
              <a:rPr>
                <a:sym typeface="+mn-ea"/>
              </a:rPr>
              <a:t>实现过程——</a:t>
            </a:r>
            <a:r>
              <a:rPr lang="en-US" altLang="zh-CN">
                <a:sym typeface="+mn-ea"/>
              </a:rPr>
              <a:t>Commit</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 name="文本框 3"/>
          <p:cNvSpPr txBox="1"/>
          <p:nvPr/>
        </p:nvSpPr>
        <p:spPr>
          <a:xfrm>
            <a:off x="805214" y="1531620"/>
            <a:ext cx="4889734" cy="2577500"/>
          </a:xfrm>
          <a:prstGeom prst="rect">
            <a:avLst/>
          </a:prstGeom>
          <a:noFill/>
        </p:spPr>
        <p:txBody>
          <a:bodyPr wrap="square" rtlCol="0">
            <a:spAutoFit/>
          </a:bodyPr>
          <a:lstStyle/>
          <a:p>
            <a:pPr marL="285750" indent="-285750" algn="l">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isCommitable，返回bool值</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1.</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生成根目录的树，获latest tree key          </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2.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读取branch head中commit key, 进而从commit文件取出 last tree key，并与latest tree key比较是否</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相等，相等则返回false，否则提示仓库无变化。如果branch head中为空，直接返回true。</a:t>
            </a:r>
          </a:p>
        </p:txBody>
      </p:sp>
      <p:pic>
        <p:nvPicPr>
          <p:cNvPr id="6" name="图片 5">
            <a:extLst>
              <a:ext uri="{FF2B5EF4-FFF2-40B4-BE49-F238E27FC236}">
                <a16:creationId xmlns:a16="http://schemas.microsoft.com/office/drawing/2014/main" id="{3538F9DE-AE3E-4D4A-88F6-C4841C167280}"/>
              </a:ext>
            </a:extLst>
          </p:cNvPr>
          <p:cNvPicPr>
            <a:picLocks noChangeAspect="1"/>
          </p:cNvPicPr>
          <p:nvPr/>
        </p:nvPicPr>
        <p:blipFill>
          <a:blip r:embed="rId2"/>
          <a:stretch>
            <a:fillRect/>
          </a:stretch>
        </p:blipFill>
        <p:spPr>
          <a:xfrm>
            <a:off x="5694948" y="1082040"/>
            <a:ext cx="6331119" cy="5753344"/>
          </a:xfrm>
          <a:prstGeom prst="rect">
            <a:avLst/>
          </a:prstGeom>
        </p:spPr>
      </p:pic>
    </p:spTree>
    <p:extLst>
      <p:ext uri="{BB962C8B-B14F-4D97-AF65-F5344CB8AC3E}">
        <p14:creationId xmlns:p14="http://schemas.microsoft.com/office/powerpoint/2010/main" val="409328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3.2 </a:t>
            </a:r>
            <a:r>
              <a:rPr>
                <a:sym typeface="+mn-ea"/>
              </a:rPr>
              <a:t>实现过程——</a:t>
            </a:r>
            <a:r>
              <a:rPr lang="en-US" altLang="zh-CN">
                <a:sym typeface="+mn-ea"/>
              </a:rPr>
              <a:t>Commit</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 name="文本框 2"/>
          <p:cNvSpPr txBox="1"/>
          <p:nvPr/>
        </p:nvSpPr>
        <p:spPr>
          <a:xfrm>
            <a:off x="843280" y="1452245"/>
            <a:ext cx="10113478" cy="2161233"/>
          </a:xfrm>
          <a:prstGeom prst="rect">
            <a:avLst/>
          </a:prstGeom>
          <a:noFill/>
        </p:spPr>
        <p:txBody>
          <a:bodyPr wrap="square" rtlCol="0">
            <a:spAutoFit/>
          </a:bodyPr>
          <a:lstStyle/>
          <a:p>
            <a:pPr algn="l">
              <a:lnSpc>
                <a:spcPct val="140000"/>
              </a:lnSpc>
            </a:pPr>
            <a:r>
              <a:rPr lang="en-US" sz="2400" dirty="0">
                <a:solidFill>
                  <a:schemeClr val="accent1"/>
                </a:solidFill>
                <a:effectLst>
                  <a:outerShdw blurRad="38100" dist="25400" dir="5400000" algn="ctr" rotWithShape="0">
                    <a:srgbClr val="6E747A">
                      <a:alpha val="43000"/>
                    </a:srgbClr>
                  </a:outerShdw>
                </a:effectLst>
                <a:sym typeface="+mn-ea"/>
              </a:rPr>
              <a:t>Commit</a:t>
            </a:r>
            <a:r>
              <a:rPr lang="zh-CN" altLang="en-US" sz="2400" dirty="0">
                <a:solidFill>
                  <a:schemeClr val="accent1"/>
                </a:solidFill>
                <a:effectLst>
                  <a:outerShdw blurRad="38100" dist="25400" dir="5400000" algn="ctr" rotWithShape="0">
                    <a:srgbClr val="6E747A">
                      <a:alpha val="43000"/>
                    </a:srgbClr>
                  </a:outerShdw>
                </a:effectLst>
                <a:sym typeface="+mn-ea"/>
              </a:rPr>
              <a:t>类</a:t>
            </a:r>
          </a:p>
          <a:p>
            <a:pPr algn="l">
              <a:lnSpc>
                <a:spcPct val="140000"/>
              </a:lnSpc>
            </a:pP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lnSpc>
                <a:spcPct val="140000"/>
              </a:lnSpc>
              <a:buFont typeface="Arial" panose="020B0604020202090204" pitchFamily="34" charset="0"/>
              <a:buChar char="•"/>
            </a:pP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generateCommitKV</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，生成Key-Value,并返回StringBuilder value</a:t>
            </a:r>
          </a:p>
          <a:p>
            <a:pPr indent="0" algn="l">
              <a:lnSpc>
                <a:spcPct val="14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1.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生成value内容，包括当前</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tree key</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parent commit id</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，提交者，</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时间戳和备注（</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message</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a:t>
            </a:r>
          </a:p>
          <a:p>
            <a:pPr indent="0" algn="l">
              <a:lnSpc>
                <a:spcPct val="14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2.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通过Value new一个Hash对象，并获取key存入latestCommitKey</a:t>
            </a:r>
          </a:p>
        </p:txBody>
      </p:sp>
      <p:sp>
        <p:nvSpPr>
          <p:cNvPr id="4" name="文本框 3"/>
          <p:cNvSpPr txBox="1"/>
          <p:nvPr/>
        </p:nvSpPr>
        <p:spPr>
          <a:xfrm>
            <a:off x="843280" y="4348153"/>
            <a:ext cx="11069955" cy="416909"/>
          </a:xfrm>
          <a:prstGeom prst="rect">
            <a:avLst/>
          </a:prstGeom>
          <a:noFill/>
        </p:spPr>
        <p:txBody>
          <a:bodyPr wrap="square" rtlCol="0">
            <a:spAutoFit/>
          </a:bodyPr>
          <a:lstStyle/>
          <a:p>
            <a:pPr marL="285750" indent="-285750" algn="l">
              <a:lnSpc>
                <a:spcPct val="130000"/>
              </a:lnSpc>
              <a:buFont typeface="Arial" panose="020B0604020202090204" pitchFamily="34" charset="0"/>
              <a:buChar char="•"/>
            </a:pP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addToLog</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，生成log内容以StringBuilder形式返回​         </a:t>
            </a:r>
          </a:p>
        </p:txBody>
      </p:sp>
      <p:pic>
        <p:nvPicPr>
          <p:cNvPr id="6" name="图片 5" descr="截屏2021-01-06 下午10.11.05">
            <a:extLst>
              <a:ext uri="{FF2B5EF4-FFF2-40B4-BE49-F238E27FC236}">
                <a16:creationId xmlns:a16="http://schemas.microsoft.com/office/drawing/2014/main" id="{515D8815-1DFD-4697-9323-266525831259}"/>
              </a:ext>
            </a:extLst>
          </p:cNvPr>
          <p:cNvPicPr>
            <a:picLocks noChangeAspect="1"/>
          </p:cNvPicPr>
          <p:nvPr/>
        </p:nvPicPr>
        <p:blipFill rotWithShape="1">
          <a:blip r:embed="rId2"/>
          <a:srcRect t="73845" b="8194"/>
          <a:stretch/>
        </p:blipFill>
        <p:spPr>
          <a:xfrm>
            <a:off x="843280" y="5013932"/>
            <a:ext cx="10058400" cy="61751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3.2 </a:t>
            </a:r>
            <a:r>
              <a:rPr dirty="0">
                <a:sym typeface="+mn-ea"/>
              </a:rPr>
              <a:t>实现过程——</a:t>
            </a:r>
            <a:r>
              <a:rPr lang="en-US" altLang="zh-CN" dirty="0">
                <a:sym typeface="+mn-ea"/>
              </a:rPr>
              <a:t>Commit</a:t>
            </a:r>
            <a:r>
              <a:rPr dirty="0">
                <a:sym typeface="+mn-ea"/>
              </a:rPr>
              <a:t>类</a:t>
            </a:r>
          </a:p>
        </p:txBody>
      </p:sp>
      <p:sp>
        <p:nvSpPr>
          <p:cNvPr id="12" name="圆角矩形 11"/>
          <p:cNvSpPr/>
          <p:nvPr/>
        </p:nvSpPr>
        <p:spPr>
          <a:xfrm>
            <a:off x="1176020" y="1042670"/>
            <a:ext cx="1458595" cy="755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commit :</a:t>
            </a:r>
          </a:p>
        </p:txBody>
      </p:sp>
      <p:pic>
        <p:nvPicPr>
          <p:cNvPr id="4" name="图片 3" descr="截屏2021-01-06 下午10.07.33"/>
          <p:cNvPicPr>
            <a:picLocks noChangeAspect="1"/>
          </p:cNvPicPr>
          <p:nvPr/>
        </p:nvPicPr>
        <p:blipFill>
          <a:blip r:embed="rId2"/>
          <a:stretch>
            <a:fillRect/>
          </a:stretch>
        </p:blipFill>
        <p:spPr>
          <a:xfrm>
            <a:off x="1364615" y="2138680"/>
            <a:ext cx="9462135" cy="3492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截屏2021-01-06 下午10.09.14"/>
          <p:cNvPicPr>
            <a:picLocks noChangeAspect="1"/>
          </p:cNvPicPr>
          <p:nvPr/>
        </p:nvPicPr>
        <p:blipFill>
          <a:blip r:embed="rId2"/>
          <a:stretch>
            <a:fillRect/>
          </a:stretch>
        </p:blipFill>
        <p:spPr>
          <a:xfrm>
            <a:off x="1066800" y="2019935"/>
            <a:ext cx="10058400" cy="4281805"/>
          </a:xfrm>
          <a:prstGeom prst="rect">
            <a:avLst/>
          </a:prstGeom>
        </p:spPr>
      </p:pic>
      <p:sp>
        <p:nvSpPr>
          <p:cNvPr id="2" name="标题 1"/>
          <p:cNvSpPr>
            <a:spLocks noGrp="1"/>
          </p:cNvSpPr>
          <p:nvPr>
            <p:ph type="title"/>
          </p:nvPr>
        </p:nvSpPr>
        <p:spPr/>
        <p:txBody>
          <a:bodyPr/>
          <a:lstStyle/>
          <a:p>
            <a:r>
              <a:rPr lang="en-US" altLang="zh-CN" dirty="0">
                <a:sym typeface="+mn-ea"/>
              </a:rPr>
              <a:t>3.2 </a:t>
            </a:r>
            <a:r>
              <a:rPr dirty="0">
                <a:sym typeface="+mn-ea"/>
              </a:rPr>
              <a:t>实现过程——</a:t>
            </a:r>
            <a:r>
              <a:rPr lang="en-US" altLang="zh-CN" dirty="0">
                <a:sym typeface="+mn-ea"/>
              </a:rPr>
              <a:t>Commit</a:t>
            </a:r>
            <a:r>
              <a:rPr dirty="0">
                <a:sym typeface="+mn-ea"/>
              </a:rPr>
              <a:t>类</a:t>
            </a:r>
          </a:p>
        </p:txBody>
      </p:sp>
      <p:sp>
        <p:nvSpPr>
          <p:cNvPr id="12" name="圆角矩形 11"/>
          <p:cNvSpPr/>
          <p:nvPr/>
        </p:nvSpPr>
        <p:spPr>
          <a:xfrm>
            <a:off x="1176020" y="1054100"/>
            <a:ext cx="1458595" cy="755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commit :</a:t>
            </a:r>
          </a:p>
        </p:txBody>
      </p:sp>
      <p:sp>
        <p:nvSpPr>
          <p:cNvPr id="3" name="圆角矩形 2"/>
          <p:cNvSpPr/>
          <p:nvPr/>
        </p:nvSpPr>
        <p:spPr>
          <a:xfrm>
            <a:off x="1176020" y="1967130"/>
            <a:ext cx="3112135" cy="755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branch master head 改变：</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3.2 </a:t>
            </a:r>
            <a:r>
              <a:rPr dirty="0">
                <a:sym typeface="+mn-ea"/>
              </a:rPr>
              <a:t>实现过程——</a:t>
            </a:r>
            <a:r>
              <a:rPr lang="en-US" altLang="zh-CN" dirty="0">
                <a:sym typeface="+mn-ea"/>
              </a:rPr>
              <a:t>Commit</a:t>
            </a:r>
            <a:r>
              <a:rPr dirty="0">
                <a:sym typeface="+mn-ea"/>
              </a:rPr>
              <a:t>类</a:t>
            </a:r>
          </a:p>
        </p:txBody>
      </p:sp>
      <p:sp>
        <p:nvSpPr>
          <p:cNvPr id="12" name="圆角矩形 11"/>
          <p:cNvSpPr/>
          <p:nvPr/>
        </p:nvSpPr>
        <p:spPr>
          <a:xfrm>
            <a:off x="1187450" y="1062990"/>
            <a:ext cx="1458595" cy="755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commit :</a:t>
            </a:r>
          </a:p>
        </p:txBody>
      </p:sp>
      <p:sp>
        <p:nvSpPr>
          <p:cNvPr id="4" name="圆角矩形 3"/>
          <p:cNvSpPr/>
          <p:nvPr/>
        </p:nvSpPr>
        <p:spPr>
          <a:xfrm>
            <a:off x="3002280" y="1062990"/>
            <a:ext cx="1458595" cy="755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altLang="zh-CN"/>
              <a:t>log </a:t>
            </a:r>
            <a:r>
              <a:rPr lang="zh-CN" altLang="en-US"/>
              <a:t>记录</a:t>
            </a:r>
            <a:r>
              <a:rPr lang="zh-CN"/>
              <a:t> :</a:t>
            </a:r>
          </a:p>
        </p:txBody>
      </p:sp>
      <p:pic>
        <p:nvPicPr>
          <p:cNvPr id="6" name="图片 5" descr="截屏2021-01-06 下午10.11.05"/>
          <p:cNvPicPr>
            <a:picLocks noChangeAspect="1"/>
          </p:cNvPicPr>
          <p:nvPr/>
        </p:nvPicPr>
        <p:blipFill>
          <a:blip r:embed="rId2"/>
          <a:stretch>
            <a:fillRect/>
          </a:stretch>
        </p:blipFill>
        <p:spPr>
          <a:xfrm>
            <a:off x="1187450" y="2579370"/>
            <a:ext cx="10058400" cy="25634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3.2 </a:t>
            </a:r>
            <a:r>
              <a:rPr dirty="0">
                <a:sym typeface="+mn-ea"/>
              </a:rPr>
              <a:t>实现过程——</a:t>
            </a:r>
            <a:r>
              <a:rPr lang="en-US" altLang="zh-CN" dirty="0">
                <a:sym typeface="+mn-ea"/>
              </a:rPr>
              <a:t>Commit</a:t>
            </a:r>
            <a:r>
              <a:rPr dirty="0">
                <a:sym typeface="+mn-ea"/>
              </a:rPr>
              <a:t>类</a:t>
            </a:r>
          </a:p>
        </p:txBody>
      </p:sp>
      <p:sp>
        <p:nvSpPr>
          <p:cNvPr id="12" name="圆角矩形 11"/>
          <p:cNvSpPr/>
          <p:nvPr/>
        </p:nvSpPr>
        <p:spPr>
          <a:xfrm>
            <a:off x="1187450" y="1062990"/>
            <a:ext cx="1458595" cy="755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commit :</a:t>
            </a:r>
          </a:p>
        </p:txBody>
      </p:sp>
      <p:sp>
        <p:nvSpPr>
          <p:cNvPr id="4" name="圆角矩形 3"/>
          <p:cNvSpPr/>
          <p:nvPr/>
        </p:nvSpPr>
        <p:spPr>
          <a:xfrm>
            <a:off x="3002280" y="1062990"/>
            <a:ext cx="2199005" cy="754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删除根目录中文件：</a:t>
            </a:r>
          </a:p>
        </p:txBody>
      </p:sp>
      <p:pic>
        <p:nvPicPr>
          <p:cNvPr id="3" name="图片 2" descr="截屏2021-01-06 下午10.12.16"/>
          <p:cNvPicPr>
            <a:picLocks noChangeAspect="1"/>
          </p:cNvPicPr>
          <p:nvPr/>
        </p:nvPicPr>
        <p:blipFill>
          <a:blip r:embed="rId2"/>
          <a:stretch>
            <a:fillRect/>
          </a:stretch>
        </p:blipFill>
        <p:spPr>
          <a:xfrm>
            <a:off x="1187450" y="2487930"/>
            <a:ext cx="10058400" cy="31013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711214" y="1589727"/>
            <a:ext cx="3055845" cy="487680"/>
          </a:xfrm>
        </p:spPr>
        <p:txBody>
          <a:bodyPr>
            <a:noAutofit/>
          </a:bodyPr>
          <a:lstStyle/>
          <a:p>
            <a:r>
              <a:rPr lang="zh-CN" altLang="en-US" sz="2500"/>
              <a:t>实现功能</a:t>
            </a:r>
          </a:p>
        </p:txBody>
      </p:sp>
      <p:sp>
        <p:nvSpPr>
          <p:cNvPr id="3" name="文本占位符 2"/>
          <p:cNvSpPr>
            <a:spLocks noGrp="1"/>
          </p:cNvSpPr>
          <p:nvPr>
            <p:ph type="body" sz="quarter" idx="11"/>
          </p:nvPr>
        </p:nvSpPr>
        <p:spPr>
          <a:xfrm>
            <a:off x="7711214" y="2679481"/>
            <a:ext cx="3055845" cy="487680"/>
          </a:xfrm>
        </p:spPr>
        <p:txBody>
          <a:bodyPr>
            <a:noAutofit/>
          </a:bodyPr>
          <a:lstStyle/>
          <a:p>
            <a:r>
              <a:rPr lang="zh-CN" altLang="en-US" sz="2500" dirty="0">
                <a:sym typeface="+mn-ea"/>
              </a:rPr>
              <a:t>类图关系</a:t>
            </a:r>
          </a:p>
        </p:txBody>
      </p:sp>
      <p:sp>
        <p:nvSpPr>
          <p:cNvPr id="9" name="矩形 8"/>
          <p:cNvSpPr/>
          <p:nvPr/>
        </p:nvSpPr>
        <p:spPr>
          <a:xfrm>
            <a:off x="6682740" y="4424680"/>
            <a:ext cx="1391285" cy="1037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2"/>
          <p:cNvSpPr>
            <a:spLocks noGrp="1"/>
          </p:cNvSpPr>
          <p:nvPr/>
        </p:nvSpPr>
        <p:spPr>
          <a:xfrm>
            <a:off x="7711214" y="3718976"/>
            <a:ext cx="3055845" cy="48768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90204" pitchFamily="34" charset="0"/>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500" dirty="0">
                <a:sym typeface="+mn-ea"/>
              </a:rPr>
              <a:t>实现过程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3.2 </a:t>
            </a:r>
            <a:r>
              <a:rPr dirty="0">
                <a:sym typeface="+mn-ea"/>
              </a:rPr>
              <a:t>实现过程——</a:t>
            </a:r>
            <a:r>
              <a:rPr lang="en-US" altLang="zh-CN" dirty="0">
                <a:sym typeface="+mn-ea"/>
              </a:rPr>
              <a:t>Commit</a:t>
            </a:r>
            <a:r>
              <a:rPr dirty="0">
                <a:sym typeface="+mn-ea"/>
              </a:rPr>
              <a:t>类</a:t>
            </a:r>
          </a:p>
        </p:txBody>
      </p:sp>
      <p:sp>
        <p:nvSpPr>
          <p:cNvPr id="12" name="圆角矩形 11"/>
          <p:cNvSpPr/>
          <p:nvPr/>
        </p:nvSpPr>
        <p:spPr>
          <a:xfrm>
            <a:off x="1187450" y="1062990"/>
            <a:ext cx="2073910" cy="7092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再次git commit :</a:t>
            </a:r>
          </a:p>
        </p:txBody>
      </p:sp>
      <p:pic>
        <p:nvPicPr>
          <p:cNvPr id="5" name="图片 4" descr="截屏2021-01-06 下午10.13.10"/>
          <p:cNvPicPr>
            <a:picLocks noChangeAspect="1"/>
          </p:cNvPicPr>
          <p:nvPr/>
        </p:nvPicPr>
        <p:blipFill>
          <a:blip r:embed="rId2"/>
          <a:stretch>
            <a:fillRect/>
          </a:stretch>
        </p:blipFill>
        <p:spPr>
          <a:xfrm>
            <a:off x="958850" y="2259965"/>
            <a:ext cx="10058400" cy="35350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3.2 </a:t>
            </a:r>
            <a:r>
              <a:rPr dirty="0">
                <a:sym typeface="+mn-ea"/>
              </a:rPr>
              <a:t>实现过程——</a:t>
            </a:r>
            <a:r>
              <a:rPr lang="en-US" altLang="zh-CN" dirty="0">
                <a:sym typeface="+mn-ea"/>
              </a:rPr>
              <a:t>Commit</a:t>
            </a:r>
            <a:r>
              <a:rPr dirty="0">
                <a:sym typeface="+mn-ea"/>
              </a:rPr>
              <a:t>类</a:t>
            </a:r>
          </a:p>
        </p:txBody>
      </p:sp>
      <p:sp>
        <p:nvSpPr>
          <p:cNvPr id="12" name="圆角矩形 11"/>
          <p:cNvSpPr/>
          <p:nvPr/>
        </p:nvSpPr>
        <p:spPr>
          <a:xfrm>
            <a:off x="1187450" y="1062990"/>
            <a:ext cx="1240790" cy="7651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log :</a:t>
            </a:r>
          </a:p>
        </p:txBody>
      </p:sp>
      <p:pic>
        <p:nvPicPr>
          <p:cNvPr id="6" name="图片 5" descr="截屏2021-01-06 下午10.14.09">
            <a:extLst>
              <a:ext uri="{FF2B5EF4-FFF2-40B4-BE49-F238E27FC236}">
                <a16:creationId xmlns:a16="http://schemas.microsoft.com/office/drawing/2014/main" id="{5C9418F9-64F6-4C98-8C24-E831C7B7650E}"/>
              </a:ext>
            </a:extLst>
          </p:cNvPr>
          <p:cNvPicPr>
            <a:picLocks noChangeAspect="1"/>
          </p:cNvPicPr>
          <p:nvPr/>
        </p:nvPicPr>
        <p:blipFill>
          <a:blip r:embed="rId2"/>
          <a:stretch>
            <a:fillRect/>
          </a:stretch>
        </p:blipFill>
        <p:spPr>
          <a:xfrm>
            <a:off x="1487003" y="1864059"/>
            <a:ext cx="8731818" cy="48479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3.3 </a:t>
            </a:r>
            <a:r>
              <a:rPr>
                <a:sym typeface="+mn-ea"/>
              </a:rPr>
              <a:t>实现过程——ObjectStore类 </a:t>
            </a: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763069" y="1276175"/>
            <a:ext cx="5096688" cy="5338256"/>
          </a:xfrm>
          <a:prstGeom prst="rect">
            <a:avLst/>
          </a:prstGeom>
          <a:noFill/>
        </p:spPr>
        <p:txBody>
          <a:bodyPr wrap="square" rtlCol="0">
            <a:spAutoFit/>
          </a:bodyPr>
          <a:lstStyle/>
          <a:p>
            <a:pPr algn="l">
              <a:lnSpc>
                <a:spcPct val="130000"/>
              </a:lnSpc>
            </a:pPr>
            <a:r>
              <a:rPr sz="2400" dirty="0" err="1">
                <a:solidFill>
                  <a:schemeClr val="accent1"/>
                </a:solidFill>
                <a:effectLst>
                  <a:outerShdw blurRad="38100" dist="25400" dir="5400000" algn="ctr" rotWithShape="0">
                    <a:srgbClr val="6E747A">
                      <a:alpha val="43000"/>
                    </a:srgbClr>
                  </a:outerShdw>
                </a:effectLst>
                <a:sym typeface="+mn-ea"/>
              </a:rPr>
              <a:t>ObjectStore类</a:t>
            </a:r>
            <a:endParaRPr sz="2400" dirty="0">
              <a:solidFill>
                <a:schemeClr val="accent1"/>
              </a:solidFill>
              <a:effectLst>
                <a:outerShdw blurRad="38100" dist="25400" dir="5400000" algn="ctr" rotWithShape="0">
                  <a:srgbClr val="6E747A">
                    <a:alpha val="43000"/>
                  </a:srgbClr>
                </a:outerShdw>
              </a:effectLst>
              <a:sym typeface="+mn-ea"/>
            </a:endParaRPr>
          </a:p>
          <a:p>
            <a:pPr algn="l">
              <a:lnSpc>
                <a:spcPct val="130000"/>
              </a:lnSpc>
            </a:pPr>
            <a:r>
              <a:rPr sz="2400" dirty="0">
                <a:solidFill>
                  <a:schemeClr val="accent1"/>
                </a:solidFill>
                <a:effectLst>
                  <a:outerShdw blurRad="38100" dist="25400" dir="5400000" algn="ctr" rotWithShape="0">
                    <a:srgbClr val="6E747A">
                      <a:alpha val="43000"/>
                    </a:srgbClr>
                  </a:outerShdw>
                </a:effectLst>
                <a:sym typeface="+mn-ea"/>
              </a:rPr>
              <a:t> </a:t>
            </a:r>
          </a:p>
          <a:p>
            <a:pPr marL="285750" indent="-285750" algn="l">
              <a:lnSpc>
                <a:spcPct val="130000"/>
              </a:lnSpc>
              <a:buFont typeface="Arial" panose="020B0604020202090204" pitchFamily="34" charset="0"/>
              <a:buChar char="•"/>
            </a:pP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复制文件内容</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描述：将一个文件的所有内容复制到另一个文件</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方法：copyFile(File source, File target)</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入参：源文件对象，目标文件对象</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实现：</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创建源文件的文件输入流，创建目标文件的文件输出流</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b.</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循环将字节从输入流读出，并写入输出流，直到文件内容读完</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c.</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判断目标文件是否存在，不存在则创建文件</a:t>
            </a:r>
          </a:p>
        </p:txBody>
      </p:sp>
      <p:pic>
        <p:nvPicPr>
          <p:cNvPr id="6" name="图片 5">
            <a:extLst>
              <a:ext uri="{FF2B5EF4-FFF2-40B4-BE49-F238E27FC236}">
                <a16:creationId xmlns:a16="http://schemas.microsoft.com/office/drawing/2014/main" id="{D2EDE539-056C-423A-B2AA-7B0F6087C101}"/>
              </a:ext>
            </a:extLst>
          </p:cNvPr>
          <p:cNvPicPr>
            <a:picLocks noChangeAspect="1"/>
          </p:cNvPicPr>
          <p:nvPr/>
        </p:nvPicPr>
        <p:blipFill>
          <a:blip r:embed="rId2"/>
          <a:stretch>
            <a:fillRect/>
          </a:stretch>
        </p:blipFill>
        <p:spPr>
          <a:xfrm>
            <a:off x="5859757" y="-571752"/>
            <a:ext cx="7307883" cy="744887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dirty="0">
                <a:sym typeface="+mn-ea"/>
              </a:rPr>
              <a:t>3.3 </a:t>
            </a:r>
            <a:r>
              <a:rPr dirty="0">
                <a:sym typeface="+mn-ea"/>
              </a:rPr>
              <a:t>实现过程——ObjectStore类 </a:t>
            </a: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20420" y="1326515"/>
            <a:ext cx="6286233" cy="5451749"/>
          </a:xfrm>
          <a:prstGeom prst="rect">
            <a:avLst/>
          </a:prstGeom>
          <a:noFill/>
        </p:spPr>
        <p:txBody>
          <a:bodyPr wrap="square" rtlCol="0">
            <a:spAutoFit/>
          </a:bodyPr>
          <a:lstStyle/>
          <a:p>
            <a:pPr algn="l">
              <a:lnSpc>
                <a:spcPct val="110000"/>
              </a:lnSpc>
            </a:pPr>
            <a:r>
              <a:rPr sz="2400" dirty="0" err="1">
                <a:solidFill>
                  <a:schemeClr val="accent1"/>
                </a:solidFill>
                <a:effectLst>
                  <a:outerShdw blurRad="38100" dist="25400" dir="5400000" algn="ctr" rotWithShape="0">
                    <a:srgbClr val="6E747A">
                      <a:alpha val="43000"/>
                    </a:srgbClr>
                  </a:outerShdw>
                </a:effectLst>
                <a:sym typeface="+mn-ea"/>
              </a:rPr>
              <a:t>ObjectStore类</a:t>
            </a:r>
            <a:endParaRPr sz="2400" dirty="0">
              <a:solidFill>
                <a:schemeClr val="accent1"/>
              </a:solidFill>
              <a:effectLst>
                <a:outerShdw blurRad="38100" dist="25400" dir="5400000" algn="ctr" rotWithShape="0">
                  <a:srgbClr val="6E747A">
                    <a:alpha val="43000"/>
                  </a:srgbClr>
                </a:outerShdw>
              </a:effectLst>
              <a:sym typeface="+mn-ea"/>
            </a:endParaRPr>
          </a:p>
          <a:p>
            <a:pPr algn="l">
              <a:lnSpc>
                <a:spcPct val="110000"/>
              </a:lnSpc>
            </a:pPr>
            <a:endParaRPr sz="2400" dirty="0">
              <a:solidFill>
                <a:schemeClr val="accent1"/>
              </a:solidFill>
              <a:effectLst>
                <a:outerShdw blurRad="38100" dist="25400" dir="5400000" algn="ctr" rotWithShape="0">
                  <a:srgbClr val="6E747A">
                    <a:alpha val="43000"/>
                  </a:srgbClr>
                </a:outerShdw>
              </a:effectLst>
              <a:sym typeface="+mn-ea"/>
            </a:endParaRPr>
          </a:p>
          <a:p>
            <a:pPr marL="285750" indent="-285750" algn="l">
              <a:lnSpc>
                <a:spcPct val="110000"/>
              </a:lnSpc>
              <a:buFont typeface="Arial" panose="020B0604020202090204" pitchFamily="34" charset="0"/>
              <a:buChar char="•"/>
            </a:pP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生成object文件</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描述：在objects文件夹下创建blob和tree对应的key-value文件</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方法：createFile(String targetSubPath)</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入参：要生成blob的文件的相对路径 or 要生成tree的文件夹的相对路径</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实现：</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判断当前ObjectStore对象的类型是blob还是tree</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b.</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创建文件</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t</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ype为</a:t>
            </a:r>
            <a:r>
              <a:rPr lang="zh-CN" altLang="en-US" dirty="0">
                <a:highlight>
                  <a:srgbClr val="FFFF00"/>
                </a:highlight>
                <a:latin typeface="Arial" panose="020B0604020202090204" pitchFamily="34" charset="0"/>
                <a:ea typeface="微软雅黑" panose="020B0503020204020204" pitchFamily="34" charset="-122"/>
                <a:cs typeface="+mn-ea"/>
                <a:sym typeface="Arial" panose="020B0604020202090204" pitchFamily="34" charset="0"/>
              </a:rPr>
              <a:t>blob</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1.</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获取要记录的文件的内容hash值，作为blob文件的文件名</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2.</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调用copyFile()方法将要记录文件的内容复制到blob文件，并创建blob文件</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4" name="图片 3">
            <a:extLst>
              <a:ext uri="{FF2B5EF4-FFF2-40B4-BE49-F238E27FC236}">
                <a16:creationId xmlns:a16="http://schemas.microsoft.com/office/drawing/2014/main" id="{171FA4FD-4E4F-4DBA-8D5B-A9807EDFD9A0}"/>
              </a:ext>
            </a:extLst>
          </p:cNvPr>
          <p:cNvPicPr>
            <a:picLocks noChangeAspect="1"/>
          </p:cNvPicPr>
          <p:nvPr/>
        </p:nvPicPr>
        <p:blipFill>
          <a:blip r:embed="rId2"/>
          <a:stretch>
            <a:fillRect/>
          </a:stretch>
        </p:blipFill>
        <p:spPr>
          <a:xfrm>
            <a:off x="7106653" y="-278499"/>
            <a:ext cx="7364405" cy="719996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3.3 </a:t>
            </a:r>
            <a:r>
              <a:rPr>
                <a:sym typeface="+mn-ea"/>
              </a:rPr>
              <a:t>实现过程——ObjectStore类 </a:t>
            </a: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20420" y="1326515"/>
            <a:ext cx="11229340" cy="3930178"/>
          </a:xfrm>
          <a:prstGeom prst="rect">
            <a:avLst/>
          </a:prstGeom>
          <a:noFill/>
        </p:spPr>
        <p:txBody>
          <a:bodyPr wrap="square" rtlCol="0">
            <a:spAutoFit/>
          </a:bodyPr>
          <a:lstStyle/>
          <a:p>
            <a:pPr algn="l">
              <a:lnSpc>
                <a:spcPct val="110000"/>
              </a:lnSpc>
            </a:pPr>
            <a:r>
              <a:rPr sz="2400" dirty="0" err="1">
                <a:solidFill>
                  <a:schemeClr val="accent1"/>
                </a:solidFill>
                <a:effectLst>
                  <a:outerShdw blurRad="38100" dist="25400" dir="5400000" algn="ctr" rotWithShape="0">
                    <a:srgbClr val="6E747A">
                      <a:alpha val="43000"/>
                    </a:srgbClr>
                  </a:outerShdw>
                </a:effectLst>
                <a:sym typeface="+mn-ea"/>
              </a:rPr>
              <a:t>ObjectStore类</a:t>
            </a:r>
            <a:endParaRPr sz="2400" dirty="0">
              <a:solidFill>
                <a:schemeClr val="accent1"/>
              </a:solidFill>
              <a:effectLst>
                <a:outerShdw blurRad="38100" dist="25400" dir="5400000" algn="ctr" rotWithShape="0">
                  <a:srgbClr val="6E747A">
                    <a:alpha val="43000"/>
                  </a:srgbClr>
                </a:outerShdw>
              </a:effectLst>
              <a:sym typeface="+mn-ea"/>
            </a:endParaRPr>
          </a:p>
          <a:p>
            <a:pPr algn="l">
              <a:lnSpc>
                <a:spcPct val="110000"/>
              </a:lnSpc>
            </a:pPr>
            <a:endParaRPr sz="2400" dirty="0">
              <a:solidFill>
                <a:schemeClr val="accent1"/>
              </a:solidFill>
              <a:effectLst>
                <a:outerShdw blurRad="38100" dist="25400" dir="5400000" algn="ctr" rotWithShape="0">
                  <a:srgbClr val="6E747A">
                    <a:alpha val="43000"/>
                  </a:srgbClr>
                </a:outerShdw>
              </a:effectLst>
              <a:sym typeface="+mn-ea"/>
            </a:endParaRPr>
          </a:p>
          <a:p>
            <a:pPr marL="285750" indent="-285750" algn="l">
              <a:lnSpc>
                <a:spcPct val="11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生成object文件</a:t>
            </a:r>
            <a:endParaRPr lang="en-US" altLang="zh-CN"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lnSpc>
                <a:spcPct val="110000"/>
              </a:lnSpc>
              <a:buFont typeface="Arial" panose="020B0604020202090204" pitchFamily="34" charset="0"/>
              <a:buChar char="•"/>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type为</a:t>
            </a:r>
            <a:r>
              <a:rPr lang="zh-CN" altLang="en-US" dirty="0">
                <a:highlight>
                  <a:srgbClr val="FFFF00"/>
                </a:highlight>
                <a:latin typeface="Arial" panose="020B0604020202090204" pitchFamily="34" charset="0"/>
                <a:ea typeface="微软雅黑" panose="020B0503020204020204" pitchFamily="34" charset="-122"/>
                <a:cs typeface="+mn-ea"/>
                <a:sym typeface="Arial" panose="020B0604020202090204" pitchFamily="34" charset="0"/>
              </a:rPr>
              <a:t>tree</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1.</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深度遍历仓库根目录，将根目录记录为blob、tree</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对于每一个File对象，是文件则调用Blob类，是文件夹则调用Tree类</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获得生成对象的type、key、对应文件或文件夹名称，整理为一条记录写为tree文件的一行</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2.</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计算tree文件内容的hash值，将其记录为当前tree对象的key，并将文件重新命名为key</a:t>
            </a:r>
          </a:p>
        </p:txBody>
      </p:sp>
    </p:spTree>
    <p:extLst>
      <p:ext uri="{BB962C8B-B14F-4D97-AF65-F5344CB8AC3E}">
        <p14:creationId xmlns:p14="http://schemas.microsoft.com/office/powerpoint/2010/main" val="390138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3.4 </a:t>
            </a:r>
            <a:r>
              <a:rPr>
                <a:sym typeface="+mn-ea"/>
              </a:rPr>
              <a:t>实现过程——</a:t>
            </a:r>
            <a:r>
              <a:rPr lang="en-US" altLang="zh-CN">
                <a:sym typeface="+mn-ea"/>
              </a:rPr>
              <a:t>Branch</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43280" y="1452245"/>
            <a:ext cx="11229340" cy="4485640"/>
          </a:xfrm>
          <a:prstGeom prst="rect">
            <a:avLst/>
          </a:prstGeom>
          <a:noFill/>
        </p:spPr>
        <p:txBody>
          <a:bodyPr wrap="square" rtlCol="0">
            <a:spAutoFit/>
          </a:bodyPr>
          <a:lstStyle/>
          <a:p>
            <a:pPr algn="l">
              <a:lnSpc>
                <a:spcPct val="130000"/>
              </a:lnSpc>
            </a:pPr>
            <a:r>
              <a:rPr lang="en-US" altLang="zh-CN" sz="2400">
                <a:solidFill>
                  <a:schemeClr val="accent1"/>
                </a:solidFill>
                <a:effectLst>
                  <a:outerShdw blurRad="38100" dist="25400" dir="5400000" algn="ctr" rotWithShape="0">
                    <a:srgbClr val="6E747A">
                      <a:alpha val="43000"/>
                    </a:srgbClr>
                  </a:outerShdw>
                </a:effectLst>
                <a:sym typeface="+mn-ea"/>
              </a:rPr>
              <a:t>Branch</a:t>
            </a:r>
            <a:r>
              <a:rPr lang="zh-CN" altLang="en-US" sz="2400">
                <a:solidFill>
                  <a:schemeClr val="accent1"/>
                </a:solidFill>
                <a:effectLst>
                  <a:outerShdw blurRad="38100" dist="25400" dir="5400000" algn="ctr" rotWithShape="0">
                    <a:srgbClr val="6E747A">
                      <a:alpha val="43000"/>
                    </a:srgbClr>
                  </a:outerShdw>
                </a:effectLst>
                <a:sym typeface="+mn-ea"/>
              </a:rPr>
              <a:t>类</a:t>
            </a:r>
            <a:endParaRPr sz="2400">
              <a:solidFill>
                <a:schemeClr val="accent1"/>
              </a:solidFill>
              <a:effectLst>
                <a:outerShdw blurRad="38100" dist="25400" dir="5400000" algn="ctr" rotWithShape="0">
                  <a:srgbClr val="6E747A">
                    <a:alpha val="43000"/>
                  </a:srgbClr>
                </a:outerShdw>
              </a:effectLst>
              <a:sym typeface="+mn-ea"/>
            </a:endParaRPr>
          </a:p>
          <a:p>
            <a:pPr algn="l">
              <a:lnSpc>
                <a:spcPct val="130000"/>
              </a:lnSpc>
            </a:pP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新建分支</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描述：以当前分支为基础生成新分支，不自动切换到该分支，新分支获得和当前分支一样的commit和log</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方法：newBranch(String branchName)</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入参：新分支名称</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实现：</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先判断新生成分支是否已经存在，存在则不新建，否则开始建新分支；</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b.</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建新分支</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c.</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生成新分支的log文件（复制当前分支的log文件）</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d.</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生成新分支的head文件（复制当前分支的head文件）</a:t>
            </a:r>
          </a:p>
          <a:p>
            <a:pPr indent="0" algn="l">
              <a:lnSpc>
                <a:spcPct val="100000"/>
              </a:lnSpc>
              <a:buFont typeface="Arial" panose="020B0604020202090204" pitchFamily="34" charset="0"/>
              <a:buNone/>
            </a:pP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3.4 </a:t>
            </a:r>
            <a:r>
              <a:rPr>
                <a:sym typeface="+mn-ea"/>
              </a:rPr>
              <a:t>实现过程——</a:t>
            </a:r>
            <a:r>
              <a:rPr lang="en-US" altLang="zh-CN">
                <a:sym typeface="+mn-ea"/>
              </a:rPr>
              <a:t>Branch</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43280" y="1452245"/>
            <a:ext cx="11229340" cy="4568190"/>
          </a:xfrm>
          <a:prstGeom prst="rect">
            <a:avLst/>
          </a:prstGeom>
          <a:noFill/>
        </p:spPr>
        <p:txBody>
          <a:bodyPr wrap="square" rtlCol="0">
            <a:spAutoFit/>
          </a:bodyPr>
          <a:lstStyle/>
          <a:p>
            <a:pPr algn="l">
              <a:lnSpc>
                <a:spcPct val="130000"/>
              </a:lnSpc>
            </a:pPr>
            <a:r>
              <a:rPr lang="en-US" altLang="zh-CN" sz="2400">
                <a:solidFill>
                  <a:schemeClr val="accent1"/>
                </a:solidFill>
                <a:effectLst>
                  <a:outerShdw blurRad="38100" dist="25400" dir="5400000" algn="ctr" rotWithShape="0">
                    <a:srgbClr val="6E747A">
                      <a:alpha val="43000"/>
                    </a:srgbClr>
                  </a:outerShdw>
                </a:effectLst>
                <a:sym typeface="+mn-ea"/>
              </a:rPr>
              <a:t>Branch</a:t>
            </a:r>
            <a:r>
              <a:rPr lang="zh-CN" altLang="en-US" sz="2400">
                <a:solidFill>
                  <a:schemeClr val="accent1"/>
                </a:solidFill>
                <a:effectLst>
                  <a:outerShdw blurRad="38100" dist="25400" dir="5400000" algn="ctr" rotWithShape="0">
                    <a:srgbClr val="6E747A">
                      <a:alpha val="43000"/>
                    </a:srgbClr>
                  </a:outerShdw>
                </a:effectLst>
                <a:sym typeface="+mn-ea"/>
              </a:rPr>
              <a:t>类</a:t>
            </a:r>
            <a:endParaRPr sz="2400">
              <a:solidFill>
                <a:schemeClr val="accent1"/>
              </a:solidFill>
              <a:effectLst>
                <a:outerShdw blurRad="38100" dist="25400" dir="5400000" algn="ctr" rotWithShape="0">
                  <a:srgbClr val="6E747A">
                    <a:alpha val="43000"/>
                  </a:srgbClr>
                </a:outerShdw>
              </a:effectLst>
              <a:sym typeface="+mn-ea"/>
            </a:endParaRPr>
          </a:p>
          <a:p>
            <a:pPr algn="l">
              <a:lnSpc>
                <a:spcPct val="130000"/>
              </a:lnSpc>
            </a:pP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切换版本</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描述：将仓库状态还原为指定commit记录</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方法：changeWareHouse(String commitId)  </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入参：无</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实现：</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根据commitId获得对应的treeId，并找到tree文件，如果成功找到tree文件则开始切换</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b.</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切换版本</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清空当前仓库（jGit文件夹除外）</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读取tree文件记录，将其中的blob记录还原为文件，tree记录还原为文件夹</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修改当前分支的head文件，指向切换到的commit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3.4 </a:t>
            </a:r>
            <a:r>
              <a:rPr>
                <a:sym typeface="+mn-ea"/>
              </a:rPr>
              <a:t>实现过程——</a:t>
            </a:r>
            <a:r>
              <a:rPr lang="en-US" altLang="zh-CN">
                <a:sym typeface="+mn-ea"/>
              </a:rPr>
              <a:t>Branch</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43280" y="1452245"/>
            <a:ext cx="11229340" cy="4927600"/>
          </a:xfrm>
          <a:prstGeom prst="rect">
            <a:avLst/>
          </a:prstGeom>
          <a:noFill/>
        </p:spPr>
        <p:txBody>
          <a:bodyPr wrap="square" rtlCol="0">
            <a:spAutoFit/>
          </a:bodyPr>
          <a:lstStyle/>
          <a:p>
            <a:pPr algn="l">
              <a:lnSpc>
                <a:spcPct val="130000"/>
              </a:lnSpc>
            </a:pPr>
            <a:r>
              <a:rPr lang="en-US" altLang="zh-CN" sz="2400">
                <a:solidFill>
                  <a:schemeClr val="accent1"/>
                </a:solidFill>
                <a:effectLst>
                  <a:outerShdw blurRad="38100" dist="25400" dir="5400000" algn="ctr" rotWithShape="0">
                    <a:srgbClr val="6E747A">
                      <a:alpha val="43000"/>
                    </a:srgbClr>
                  </a:outerShdw>
                </a:effectLst>
                <a:sym typeface="+mn-ea"/>
              </a:rPr>
              <a:t>Branch</a:t>
            </a:r>
            <a:r>
              <a:rPr lang="zh-CN" altLang="en-US" sz="2400">
                <a:solidFill>
                  <a:schemeClr val="accent1"/>
                </a:solidFill>
                <a:effectLst>
                  <a:outerShdw blurRad="38100" dist="25400" dir="5400000" algn="ctr" rotWithShape="0">
                    <a:srgbClr val="6E747A">
                      <a:alpha val="43000"/>
                    </a:srgbClr>
                  </a:outerShdw>
                </a:effectLst>
                <a:sym typeface="+mn-ea"/>
              </a:rPr>
              <a:t>类</a:t>
            </a:r>
            <a:endParaRPr sz="2400">
              <a:solidFill>
                <a:schemeClr val="accent1"/>
              </a:solidFill>
              <a:effectLst>
                <a:outerShdw blurRad="38100" dist="25400" dir="5400000" algn="ctr" rotWithShape="0">
                  <a:srgbClr val="6E747A">
                    <a:alpha val="43000"/>
                  </a:srgbClr>
                </a:outerShdw>
              </a:effectLst>
              <a:sym typeface="+mn-ea"/>
            </a:endParaRPr>
          </a:p>
          <a:p>
            <a:pPr algn="l">
              <a:lnSpc>
                <a:spcPct val="130000"/>
              </a:lnSpc>
            </a:pP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lnSpc>
                <a:spcPct val="13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切换分支</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描述：以当前分支为基础生成新分支，不自动切换到该分支，新分支获得和当前分支一样的commit和log</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方法：switchBranch(String theBranch)</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入参：要切换到的分支名称</a:t>
            </a:r>
          </a:p>
          <a:p>
            <a:pPr indent="0" algn="l">
              <a:lnSpc>
                <a:spcPct val="13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实现：</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判断要切换到的分支是否存在，存在则开始切换</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b.</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修改分支相关的文件和参数</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修改当前分支变量</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修改HEAD文件指向当前分支的head文件</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c.</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获得切换到的分支的head commit</a:t>
            </a:r>
          </a:p>
          <a:p>
            <a:pPr indent="0" algn="l">
              <a:lnSpc>
                <a:spcPct val="13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d.</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调用切换版本的changeWareHouse()方法，让仓库变为切换到的分支的head commit的记录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3.4 </a:t>
            </a:r>
            <a:r>
              <a:rPr>
                <a:sym typeface="+mn-ea"/>
              </a:rPr>
              <a:t>实现过程——</a:t>
            </a:r>
            <a:r>
              <a:rPr lang="en-US" altLang="zh-CN">
                <a:sym typeface="+mn-ea"/>
              </a:rPr>
              <a:t>Branch</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54710" y="1452245"/>
            <a:ext cx="11229340" cy="5099685"/>
          </a:xfrm>
          <a:prstGeom prst="rect">
            <a:avLst/>
          </a:prstGeom>
          <a:noFill/>
        </p:spPr>
        <p:txBody>
          <a:bodyPr wrap="square" rtlCol="0">
            <a:spAutoFit/>
          </a:bodyPr>
          <a:lstStyle/>
          <a:p>
            <a:pPr algn="l">
              <a:lnSpc>
                <a:spcPct val="110000"/>
              </a:lnSpc>
            </a:pPr>
            <a:r>
              <a:rPr lang="en-US" altLang="zh-CN" sz="2400">
                <a:solidFill>
                  <a:schemeClr val="accent1"/>
                </a:solidFill>
                <a:effectLst>
                  <a:outerShdw blurRad="38100" dist="25400" dir="5400000" algn="ctr" rotWithShape="0">
                    <a:srgbClr val="6E747A">
                      <a:alpha val="43000"/>
                    </a:srgbClr>
                  </a:outerShdw>
                </a:effectLst>
                <a:sym typeface="+mn-ea"/>
              </a:rPr>
              <a:t>Branch</a:t>
            </a:r>
            <a:r>
              <a:rPr lang="zh-CN" altLang="en-US" sz="2400">
                <a:solidFill>
                  <a:schemeClr val="accent1"/>
                </a:solidFill>
                <a:effectLst>
                  <a:outerShdw blurRad="38100" dist="25400" dir="5400000" algn="ctr" rotWithShape="0">
                    <a:srgbClr val="6E747A">
                      <a:alpha val="43000"/>
                    </a:srgbClr>
                  </a:outerShdw>
                </a:effectLst>
                <a:sym typeface="+mn-ea"/>
              </a:rPr>
              <a:t>类</a:t>
            </a:r>
            <a:endParaRPr sz="2400">
              <a:solidFill>
                <a:schemeClr val="accent1"/>
              </a:solidFill>
              <a:effectLst>
                <a:outerShdw blurRad="38100" dist="25400" dir="5400000" algn="ctr" rotWithShape="0">
                  <a:srgbClr val="6E747A">
                    <a:alpha val="43000"/>
                  </a:srgbClr>
                </a:outerShdw>
              </a:effectLst>
              <a:sym typeface="+mn-ea"/>
            </a:endParaRPr>
          </a:p>
          <a:p>
            <a:pPr algn="l">
              <a:lnSpc>
                <a:spcPct val="110000"/>
              </a:lnSpc>
            </a:pP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lnSpc>
                <a:spcPct val="11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回滚</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描述：将仓库状态还原为当前分支的head的parent提交记录</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方法：rollBack()</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入参：无</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实现：</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获得当前分支head的parent的commitId</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b.</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调用切换版本的changeWareHouse()方法，让仓库回到前一步得到的commitId的状态</a:t>
            </a:r>
          </a:p>
          <a:p>
            <a:pPr marL="285750" indent="-285750" algn="l">
              <a:lnSpc>
                <a:spcPct val="11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显示分支</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描述：命令行输出本地的所有分支，当前分支标*</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方法：showBranches()</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入参：无</a:t>
            </a:r>
          </a:p>
          <a:p>
            <a:pPr indent="0" algn="l">
              <a:lnSpc>
                <a:spcPct val="110000"/>
              </a:lnSpc>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实现：</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遍历heads文件夹，打印文件名（即分支名）</a:t>
            </a:r>
          </a:p>
          <a:p>
            <a:pPr indent="0" algn="l">
              <a:lnSpc>
                <a:spcPct val="110000"/>
              </a:lnSpc>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b.</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判断文件名和当前分支名是否相同，相同则在文件名后打印*</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3.4 </a:t>
            </a:r>
            <a:r>
              <a:rPr dirty="0">
                <a:sym typeface="+mn-ea"/>
              </a:rPr>
              <a:t>实现过程——</a:t>
            </a:r>
            <a:r>
              <a:rPr lang="en-US" altLang="zh-CN" dirty="0">
                <a:sym typeface="+mn-ea"/>
              </a:rPr>
              <a:t>Branch</a:t>
            </a:r>
            <a:r>
              <a:rPr dirty="0">
                <a:sym typeface="+mn-ea"/>
              </a:rPr>
              <a:t>类</a:t>
            </a:r>
          </a:p>
        </p:txBody>
      </p:sp>
      <p:sp>
        <p:nvSpPr>
          <p:cNvPr id="12" name="圆角矩形 11"/>
          <p:cNvSpPr/>
          <p:nvPr/>
        </p:nvSpPr>
        <p:spPr>
          <a:xfrm>
            <a:off x="1187450" y="1062990"/>
            <a:ext cx="5875020" cy="76644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branch </a:t>
            </a:r>
            <a:r>
              <a:rPr lang="en-US" altLang="zh-CN"/>
              <a:t>&lt;branch_name&gt;</a:t>
            </a:r>
            <a:r>
              <a:rPr lang="zh-CN"/>
              <a:t> 和 git branch：</a:t>
            </a:r>
            <a:endParaRPr lang="en-US" altLang="zh-CN"/>
          </a:p>
        </p:txBody>
      </p:sp>
      <p:pic>
        <p:nvPicPr>
          <p:cNvPr id="3" name="图片 2" descr="截屏2021-01-06 下午10.34.50"/>
          <p:cNvPicPr>
            <a:picLocks noChangeAspect="1"/>
          </p:cNvPicPr>
          <p:nvPr/>
        </p:nvPicPr>
        <p:blipFill>
          <a:blip r:embed="rId2"/>
          <a:stretch>
            <a:fillRect/>
          </a:stretch>
        </p:blipFill>
        <p:spPr>
          <a:xfrm>
            <a:off x="2486660" y="2202815"/>
            <a:ext cx="6096000" cy="3784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1 </a:t>
            </a:r>
            <a:r>
              <a:rPr dirty="0">
                <a:sym typeface="+mn-ea"/>
              </a:rPr>
              <a:t>实现功能</a:t>
            </a:r>
          </a:p>
        </p:txBody>
      </p:sp>
      <p:grpSp>
        <p:nvGrpSpPr>
          <p:cNvPr id="8" name="组合 7"/>
          <p:cNvGrpSpPr/>
          <p:nvPr/>
        </p:nvGrpSpPr>
        <p:grpSpPr>
          <a:xfrm>
            <a:off x="982345" y="1001395"/>
            <a:ext cx="8700148" cy="523875"/>
            <a:chOff x="1580" y="2523"/>
            <a:chExt cx="13432" cy="1140"/>
          </a:xfrm>
        </p:grpSpPr>
        <p:sp>
          <p:nvSpPr>
            <p:cNvPr id="5" name="圆角矩形 4"/>
            <p:cNvSpPr/>
            <p:nvPr/>
          </p:nvSpPr>
          <p:spPr>
            <a:xfrm>
              <a:off x="1580" y="2523"/>
              <a:ext cx="2772" cy="11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git commit :</a:t>
              </a:r>
            </a:p>
          </p:txBody>
        </p:sp>
        <p:cxnSp>
          <p:nvCxnSpPr>
            <p:cNvPr id="6" name="直接箭头连接符 5"/>
            <p:cNvCxnSpPr/>
            <p:nvPr/>
          </p:nvCxnSpPr>
          <p:spPr>
            <a:xfrm>
              <a:off x="4352" y="3093"/>
              <a:ext cx="2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73" y="2779"/>
              <a:ext cx="8639" cy="868"/>
            </a:xfrm>
            <a:prstGeom prst="rect">
              <a:avLst/>
            </a:prstGeom>
            <a:noFill/>
            <a:ln w="19050">
              <a:solidFill>
                <a:srgbClr val="C00000"/>
              </a:solidFill>
            </a:ln>
          </p:spPr>
          <p:txBody>
            <a:bodyPr wrap="square" rtlCol="0">
              <a:spAutoFit/>
            </a:bodyPr>
            <a:lstStyle/>
            <a:p>
              <a:pPr algn="l"/>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将工作区内容添加到本地仓库中</a:t>
              </a:r>
            </a:p>
          </p:txBody>
        </p:sp>
      </p:grpSp>
      <p:grpSp>
        <p:nvGrpSpPr>
          <p:cNvPr id="27" name="组合 26"/>
          <p:cNvGrpSpPr/>
          <p:nvPr/>
        </p:nvGrpSpPr>
        <p:grpSpPr>
          <a:xfrm>
            <a:off x="982345" y="1650365"/>
            <a:ext cx="8700148" cy="523875"/>
            <a:chOff x="1580" y="2523"/>
            <a:chExt cx="13432" cy="1140"/>
          </a:xfrm>
        </p:grpSpPr>
        <p:sp>
          <p:nvSpPr>
            <p:cNvPr id="28" name="圆角矩形 27"/>
            <p:cNvSpPr/>
            <p:nvPr/>
          </p:nvSpPr>
          <p:spPr>
            <a:xfrm>
              <a:off x="1580" y="2523"/>
              <a:ext cx="2772" cy="11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git </a:t>
              </a:r>
              <a:r>
                <a:rPr lang="en-US" altLang="zh-CN"/>
                <a:t>branch</a:t>
              </a:r>
              <a:r>
                <a:rPr lang="zh-CN" altLang="en-US"/>
                <a:t>:</a:t>
              </a:r>
            </a:p>
          </p:txBody>
        </p:sp>
        <p:cxnSp>
          <p:nvCxnSpPr>
            <p:cNvPr id="29" name="直接箭头连接符 28"/>
            <p:cNvCxnSpPr/>
            <p:nvPr/>
          </p:nvCxnSpPr>
          <p:spPr>
            <a:xfrm>
              <a:off x="4352" y="3093"/>
              <a:ext cx="2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373" y="2779"/>
              <a:ext cx="8639" cy="868"/>
            </a:xfrm>
            <a:prstGeom prst="rect">
              <a:avLst/>
            </a:prstGeom>
            <a:noFill/>
            <a:ln w="19050">
              <a:solidFill>
                <a:srgbClr val="C00000"/>
              </a:solidFill>
            </a:ln>
          </p:spPr>
          <p:txBody>
            <a:bodyPr wrap="square" rtlCol="0">
              <a:spAutoFit/>
            </a:bodyPr>
            <a:lstStyle/>
            <a:p>
              <a:pPr algn="l"/>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查看分支</a:t>
              </a:r>
            </a:p>
          </p:txBody>
        </p:sp>
      </p:grpSp>
      <p:grpSp>
        <p:nvGrpSpPr>
          <p:cNvPr id="35" name="组合 34"/>
          <p:cNvGrpSpPr/>
          <p:nvPr/>
        </p:nvGrpSpPr>
        <p:grpSpPr>
          <a:xfrm>
            <a:off x="982345" y="2324100"/>
            <a:ext cx="8700148" cy="516522"/>
            <a:chOff x="1580" y="2523"/>
            <a:chExt cx="13432" cy="1124"/>
          </a:xfrm>
        </p:grpSpPr>
        <p:sp>
          <p:nvSpPr>
            <p:cNvPr id="36" name="圆角矩形 35"/>
            <p:cNvSpPr/>
            <p:nvPr/>
          </p:nvSpPr>
          <p:spPr>
            <a:xfrm>
              <a:off x="1580" y="2523"/>
              <a:ext cx="4180" cy="11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git </a:t>
              </a:r>
              <a:r>
                <a:t>branch branch_name</a:t>
              </a:r>
            </a:p>
          </p:txBody>
        </p:sp>
        <p:cxnSp>
          <p:nvCxnSpPr>
            <p:cNvPr id="37" name="直接箭头连接符 36"/>
            <p:cNvCxnSpPr/>
            <p:nvPr/>
          </p:nvCxnSpPr>
          <p:spPr>
            <a:xfrm>
              <a:off x="5781" y="3090"/>
              <a:ext cx="592" cy="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373" y="2779"/>
              <a:ext cx="8639" cy="868"/>
            </a:xfrm>
            <a:prstGeom prst="rect">
              <a:avLst/>
            </a:prstGeom>
            <a:noFill/>
            <a:ln w="19050">
              <a:solidFill>
                <a:srgbClr val="C00000"/>
              </a:solidFill>
            </a:ln>
          </p:spPr>
          <p:txBody>
            <a:bodyPr wrap="square" rtlCol="0">
              <a:spAutoFit/>
            </a:bodyPr>
            <a:lstStyle/>
            <a:p>
              <a:pPr algn="l"/>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新建分支</a:t>
              </a:r>
            </a:p>
          </p:txBody>
        </p:sp>
      </p:grpSp>
      <p:grpSp>
        <p:nvGrpSpPr>
          <p:cNvPr id="39" name="组合 38"/>
          <p:cNvGrpSpPr/>
          <p:nvPr/>
        </p:nvGrpSpPr>
        <p:grpSpPr>
          <a:xfrm>
            <a:off x="982345" y="3053080"/>
            <a:ext cx="8700148" cy="516522"/>
            <a:chOff x="1580" y="2523"/>
            <a:chExt cx="13432" cy="1124"/>
          </a:xfrm>
        </p:grpSpPr>
        <p:sp>
          <p:nvSpPr>
            <p:cNvPr id="40" name="圆角矩形 39"/>
            <p:cNvSpPr/>
            <p:nvPr/>
          </p:nvSpPr>
          <p:spPr>
            <a:xfrm>
              <a:off x="1580" y="2523"/>
              <a:ext cx="4180" cy="11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git </a:t>
              </a:r>
              <a:r>
                <a:rPr lang="en-US" altLang="zh-CN" sz="1600"/>
                <a:t>checkout</a:t>
              </a:r>
              <a:r>
                <a:rPr sz="1600"/>
                <a:t> branch_name</a:t>
              </a:r>
            </a:p>
          </p:txBody>
        </p:sp>
        <p:cxnSp>
          <p:nvCxnSpPr>
            <p:cNvPr id="41" name="直接箭头连接符 40"/>
            <p:cNvCxnSpPr/>
            <p:nvPr/>
          </p:nvCxnSpPr>
          <p:spPr>
            <a:xfrm>
              <a:off x="5781" y="3090"/>
              <a:ext cx="592" cy="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373" y="2779"/>
              <a:ext cx="8639" cy="868"/>
            </a:xfrm>
            <a:prstGeom prst="rect">
              <a:avLst/>
            </a:prstGeom>
            <a:noFill/>
            <a:ln w="19050">
              <a:solidFill>
                <a:srgbClr val="C00000"/>
              </a:solidFill>
            </a:ln>
          </p:spPr>
          <p:txBody>
            <a:bodyPr wrap="square" rtlCol="0">
              <a:spAutoFit/>
            </a:bodyPr>
            <a:lstStyle/>
            <a:p>
              <a:pPr algn="l"/>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切换分支</a:t>
              </a:r>
            </a:p>
          </p:txBody>
        </p:sp>
      </p:grpSp>
      <p:grpSp>
        <p:nvGrpSpPr>
          <p:cNvPr id="43" name="组合 42"/>
          <p:cNvGrpSpPr/>
          <p:nvPr/>
        </p:nvGrpSpPr>
        <p:grpSpPr>
          <a:xfrm>
            <a:off x="982345" y="3737610"/>
            <a:ext cx="8700148" cy="524335"/>
            <a:chOff x="1580" y="2523"/>
            <a:chExt cx="13432" cy="1141"/>
          </a:xfrm>
        </p:grpSpPr>
        <p:sp>
          <p:nvSpPr>
            <p:cNvPr id="44" name="圆角矩形 43"/>
            <p:cNvSpPr/>
            <p:nvPr/>
          </p:nvSpPr>
          <p:spPr>
            <a:xfrm>
              <a:off x="1580" y="2523"/>
              <a:ext cx="2772" cy="11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git </a:t>
              </a:r>
              <a:r>
                <a:rPr lang="en-US" altLang="zh-CN"/>
                <a:t>init</a:t>
              </a:r>
              <a:r>
                <a:rPr lang="zh-CN" altLang="en-US"/>
                <a:t>:</a:t>
              </a:r>
            </a:p>
          </p:txBody>
        </p:sp>
        <p:cxnSp>
          <p:nvCxnSpPr>
            <p:cNvPr id="45" name="直接箭头连接符 44"/>
            <p:cNvCxnSpPr/>
            <p:nvPr/>
          </p:nvCxnSpPr>
          <p:spPr>
            <a:xfrm>
              <a:off x="4352" y="3093"/>
              <a:ext cx="2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73" y="2796"/>
              <a:ext cx="8639" cy="868"/>
            </a:xfrm>
            <a:prstGeom prst="rect">
              <a:avLst/>
            </a:prstGeom>
            <a:noFill/>
            <a:ln w="19050">
              <a:solidFill>
                <a:srgbClr val="C00000"/>
              </a:solidFill>
            </a:ln>
          </p:spPr>
          <p:txBody>
            <a:bodyPr wrap="square" rtlCol="0">
              <a:spAutoFit/>
            </a:bodyPr>
            <a:lstStyle/>
            <a:p>
              <a:pPr algn="l"/>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在指定目录下初始化jGit仓库</a:t>
              </a:r>
            </a:p>
          </p:txBody>
        </p:sp>
      </p:grpSp>
      <p:grpSp>
        <p:nvGrpSpPr>
          <p:cNvPr id="47" name="组合 46"/>
          <p:cNvGrpSpPr/>
          <p:nvPr/>
        </p:nvGrpSpPr>
        <p:grpSpPr>
          <a:xfrm>
            <a:off x="982345" y="5699760"/>
            <a:ext cx="8700148" cy="523875"/>
            <a:chOff x="1580" y="2523"/>
            <a:chExt cx="13432" cy="1140"/>
          </a:xfrm>
        </p:grpSpPr>
        <p:sp>
          <p:nvSpPr>
            <p:cNvPr id="48" name="圆角矩形 47"/>
            <p:cNvSpPr/>
            <p:nvPr/>
          </p:nvSpPr>
          <p:spPr>
            <a:xfrm>
              <a:off x="1580" y="2523"/>
              <a:ext cx="2772" cy="11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git </a:t>
              </a:r>
              <a:r>
                <a:rPr lang="en-US" altLang="zh-CN"/>
                <a:t>log</a:t>
              </a:r>
              <a:r>
                <a:rPr lang="zh-CN" altLang="en-US"/>
                <a:t>:</a:t>
              </a:r>
            </a:p>
          </p:txBody>
        </p:sp>
        <p:cxnSp>
          <p:nvCxnSpPr>
            <p:cNvPr id="49" name="直接箭头连接符 48"/>
            <p:cNvCxnSpPr/>
            <p:nvPr/>
          </p:nvCxnSpPr>
          <p:spPr>
            <a:xfrm>
              <a:off x="4352" y="3093"/>
              <a:ext cx="2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6373" y="2779"/>
              <a:ext cx="8639" cy="868"/>
            </a:xfrm>
            <a:prstGeom prst="rect">
              <a:avLst/>
            </a:prstGeom>
            <a:noFill/>
            <a:ln w="19050">
              <a:solidFill>
                <a:srgbClr val="C00000"/>
              </a:solidFill>
            </a:ln>
          </p:spPr>
          <p:txBody>
            <a:bodyPr wrap="square" rtlCol="0">
              <a:spAutoFit/>
            </a:bodyPr>
            <a:lstStyle/>
            <a:p>
              <a:pPr algn="l"/>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查看</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log</a:t>
              </a:r>
            </a:p>
          </p:txBody>
        </p:sp>
      </p:grpSp>
      <p:grpSp>
        <p:nvGrpSpPr>
          <p:cNvPr id="51" name="组合 50"/>
          <p:cNvGrpSpPr/>
          <p:nvPr/>
        </p:nvGrpSpPr>
        <p:grpSpPr>
          <a:xfrm>
            <a:off x="982345" y="4985385"/>
            <a:ext cx="8700148" cy="523875"/>
            <a:chOff x="1580" y="2523"/>
            <a:chExt cx="13432" cy="1140"/>
          </a:xfrm>
        </p:grpSpPr>
        <p:sp>
          <p:nvSpPr>
            <p:cNvPr id="52" name="圆角矩形 51"/>
            <p:cNvSpPr/>
            <p:nvPr/>
          </p:nvSpPr>
          <p:spPr>
            <a:xfrm>
              <a:off x="1580" y="2523"/>
              <a:ext cx="2772" cy="11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git </a:t>
              </a:r>
              <a:r>
                <a:rPr lang="en-US" altLang="zh-CN" sz="1600"/>
                <a:t>rest commit Id</a:t>
              </a:r>
              <a:r>
                <a:rPr lang="zh-CN" altLang="en-US" sz="1600"/>
                <a:t>:</a:t>
              </a:r>
            </a:p>
          </p:txBody>
        </p:sp>
        <p:cxnSp>
          <p:nvCxnSpPr>
            <p:cNvPr id="53" name="直接箭头连接符 52"/>
            <p:cNvCxnSpPr/>
            <p:nvPr/>
          </p:nvCxnSpPr>
          <p:spPr>
            <a:xfrm>
              <a:off x="4352" y="3093"/>
              <a:ext cx="2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73" y="2779"/>
              <a:ext cx="8639" cy="868"/>
            </a:xfrm>
            <a:prstGeom prst="rect">
              <a:avLst/>
            </a:prstGeom>
            <a:noFill/>
            <a:ln w="19050">
              <a:solidFill>
                <a:srgbClr val="C00000"/>
              </a:solidFill>
            </a:ln>
          </p:spPr>
          <p:txBody>
            <a:bodyPr wrap="square" rtlCol="0">
              <a:spAutoFit/>
            </a:bodyPr>
            <a:lstStyle/>
            <a:p>
              <a:pPr algn="l"/>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切换到任意</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commit</a:t>
              </a:r>
            </a:p>
          </p:txBody>
        </p:sp>
      </p:grpSp>
      <p:grpSp>
        <p:nvGrpSpPr>
          <p:cNvPr id="60" name="组合 59"/>
          <p:cNvGrpSpPr/>
          <p:nvPr/>
        </p:nvGrpSpPr>
        <p:grpSpPr>
          <a:xfrm>
            <a:off x="982345" y="4361180"/>
            <a:ext cx="8700148" cy="523875"/>
            <a:chOff x="1580" y="2523"/>
            <a:chExt cx="13432" cy="1140"/>
          </a:xfrm>
        </p:grpSpPr>
        <p:sp>
          <p:nvSpPr>
            <p:cNvPr id="61" name="圆角矩形 60"/>
            <p:cNvSpPr/>
            <p:nvPr/>
          </p:nvSpPr>
          <p:spPr>
            <a:xfrm>
              <a:off x="1580" y="2523"/>
              <a:ext cx="2772" cy="11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git </a:t>
              </a:r>
              <a:r>
                <a:rPr lang="en-US" altLang="zh-CN"/>
                <a:t>reset</a:t>
              </a:r>
              <a:r>
                <a:rPr lang="zh-CN" altLang="en-US"/>
                <a:t>:</a:t>
              </a:r>
            </a:p>
          </p:txBody>
        </p:sp>
        <p:cxnSp>
          <p:nvCxnSpPr>
            <p:cNvPr id="62" name="直接箭头连接符 61"/>
            <p:cNvCxnSpPr/>
            <p:nvPr/>
          </p:nvCxnSpPr>
          <p:spPr>
            <a:xfrm>
              <a:off x="4352" y="3093"/>
              <a:ext cx="2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6373" y="2779"/>
              <a:ext cx="8639" cy="868"/>
            </a:xfrm>
            <a:prstGeom prst="rect">
              <a:avLst/>
            </a:prstGeom>
            <a:noFill/>
            <a:ln w="19050">
              <a:solidFill>
                <a:srgbClr val="C00000"/>
              </a:solidFill>
            </a:ln>
          </p:spPr>
          <p:txBody>
            <a:bodyPr wrap="square" rtlCol="0">
              <a:spAutoFit/>
            </a:bodyPr>
            <a:lstStyle/>
            <a:p>
              <a:pPr algn="l"/>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回滚到本分支上一次commit</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3.4 </a:t>
            </a:r>
            <a:r>
              <a:rPr dirty="0">
                <a:sym typeface="+mn-ea"/>
              </a:rPr>
              <a:t>实现过程——</a:t>
            </a:r>
            <a:r>
              <a:rPr lang="en-US" altLang="zh-CN" dirty="0">
                <a:sym typeface="+mn-ea"/>
              </a:rPr>
              <a:t>Branch</a:t>
            </a:r>
            <a:r>
              <a:rPr dirty="0">
                <a:sym typeface="+mn-ea"/>
              </a:rPr>
              <a:t>类</a:t>
            </a:r>
          </a:p>
        </p:txBody>
      </p:sp>
      <p:sp>
        <p:nvSpPr>
          <p:cNvPr id="12" name="圆角矩形 11"/>
          <p:cNvSpPr/>
          <p:nvPr/>
        </p:nvSpPr>
        <p:spPr>
          <a:xfrm>
            <a:off x="1187450" y="1062990"/>
            <a:ext cx="4445635" cy="76644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branch </a:t>
            </a:r>
            <a:r>
              <a:rPr lang="en-US" altLang="zh-CN">
                <a:sym typeface="+mn-ea"/>
              </a:rPr>
              <a:t>&lt;branch_name&gt;</a:t>
            </a:r>
            <a:r>
              <a:rPr lang="zh-CN"/>
              <a:t> 和 git branch：</a:t>
            </a:r>
            <a:endParaRPr lang="en-US" altLang="zh-CN"/>
          </a:p>
        </p:txBody>
      </p:sp>
      <p:pic>
        <p:nvPicPr>
          <p:cNvPr id="7" name="图片 6" descr="截屏2021-01-06 下午10.37.04"/>
          <p:cNvPicPr>
            <a:picLocks noChangeAspect="1"/>
          </p:cNvPicPr>
          <p:nvPr/>
        </p:nvPicPr>
        <p:blipFill>
          <a:blip r:embed="rId2"/>
          <a:stretch>
            <a:fillRect/>
          </a:stretch>
        </p:blipFill>
        <p:spPr>
          <a:xfrm>
            <a:off x="1055370" y="2036445"/>
            <a:ext cx="9112250" cy="42779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3.4 </a:t>
            </a:r>
            <a:r>
              <a:rPr dirty="0">
                <a:sym typeface="+mn-ea"/>
              </a:rPr>
              <a:t>实现过程——</a:t>
            </a:r>
            <a:r>
              <a:rPr lang="en-US" altLang="zh-CN" dirty="0">
                <a:sym typeface="+mn-ea"/>
              </a:rPr>
              <a:t>Branch</a:t>
            </a:r>
            <a:r>
              <a:rPr dirty="0">
                <a:sym typeface="+mn-ea"/>
              </a:rPr>
              <a:t>类</a:t>
            </a:r>
          </a:p>
        </p:txBody>
      </p:sp>
      <p:sp>
        <p:nvSpPr>
          <p:cNvPr id="12" name="圆角矩形 11"/>
          <p:cNvSpPr/>
          <p:nvPr/>
        </p:nvSpPr>
        <p:spPr>
          <a:xfrm>
            <a:off x="1187450" y="1062990"/>
            <a:ext cx="4709160" cy="76644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checkout </a:t>
            </a:r>
            <a:r>
              <a:rPr lang="en-US" altLang="zh-CN">
                <a:sym typeface="+mn-ea"/>
              </a:rPr>
              <a:t>&lt;branch_name&gt;</a:t>
            </a:r>
            <a:r>
              <a:rPr lang="zh-CN"/>
              <a:t> + git branch</a:t>
            </a:r>
          </a:p>
        </p:txBody>
      </p:sp>
      <p:pic>
        <p:nvPicPr>
          <p:cNvPr id="4" name="图片 3" descr="截屏2021-01-06 下午10.38.15"/>
          <p:cNvPicPr>
            <a:picLocks noChangeAspect="1"/>
          </p:cNvPicPr>
          <p:nvPr/>
        </p:nvPicPr>
        <p:blipFill>
          <a:blip r:embed="rId2"/>
          <a:stretch>
            <a:fillRect/>
          </a:stretch>
        </p:blipFill>
        <p:spPr>
          <a:xfrm>
            <a:off x="1915795" y="2030730"/>
            <a:ext cx="9117330" cy="43148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3.4 </a:t>
            </a:r>
            <a:r>
              <a:rPr dirty="0">
                <a:sym typeface="+mn-ea"/>
              </a:rPr>
              <a:t>实现过程——</a:t>
            </a:r>
            <a:r>
              <a:rPr lang="en-US" altLang="zh-CN" dirty="0">
                <a:sym typeface="+mn-ea"/>
              </a:rPr>
              <a:t>Branch</a:t>
            </a:r>
            <a:r>
              <a:rPr dirty="0">
                <a:sym typeface="+mn-ea"/>
              </a:rPr>
              <a:t>类</a:t>
            </a:r>
          </a:p>
        </p:txBody>
      </p:sp>
      <p:sp>
        <p:nvSpPr>
          <p:cNvPr id="12" name="圆角矩形 11"/>
          <p:cNvSpPr/>
          <p:nvPr/>
        </p:nvSpPr>
        <p:spPr>
          <a:xfrm>
            <a:off x="1187450" y="1062990"/>
            <a:ext cx="5267325" cy="7435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log + git reset --soft commit</a:t>
            </a:r>
            <a:r>
              <a:rPr lang="en-US" altLang="zh-CN"/>
              <a:t>I</a:t>
            </a:r>
            <a:r>
              <a:rPr lang="zh-CN"/>
              <a:t>d 回滚到 fir那次</a:t>
            </a:r>
          </a:p>
        </p:txBody>
      </p:sp>
      <p:pic>
        <p:nvPicPr>
          <p:cNvPr id="3" name="图片 2" descr="截屏2021-01-06 下午10.39.22"/>
          <p:cNvPicPr>
            <a:picLocks noChangeAspect="1"/>
          </p:cNvPicPr>
          <p:nvPr/>
        </p:nvPicPr>
        <p:blipFill>
          <a:blip r:embed="rId2"/>
          <a:stretch>
            <a:fillRect/>
          </a:stretch>
        </p:blipFill>
        <p:spPr>
          <a:xfrm>
            <a:off x="2474595" y="1908810"/>
            <a:ext cx="7982585" cy="4873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3.4 </a:t>
            </a:r>
            <a:r>
              <a:rPr dirty="0">
                <a:sym typeface="+mn-ea"/>
              </a:rPr>
              <a:t>实现过程——</a:t>
            </a:r>
            <a:r>
              <a:rPr lang="en-US" altLang="zh-CN" dirty="0">
                <a:sym typeface="+mn-ea"/>
              </a:rPr>
              <a:t>Branch</a:t>
            </a:r>
            <a:r>
              <a:rPr dirty="0">
                <a:sym typeface="+mn-ea"/>
              </a:rPr>
              <a:t>类</a:t>
            </a:r>
          </a:p>
        </p:txBody>
      </p:sp>
      <p:sp>
        <p:nvSpPr>
          <p:cNvPr id="12" name="圆角矩形 11"/>
          <p:cNvSpPr/>
          <p:nvPr/>
        </p:nvSpPr>
        <p:spPr>
          <a:xfrm>
            <a:off x="1187450" y="1062990"/>
            <a:ext cx="5267325" cy="7435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git log + git reset --soft commit id 回滚到 fir那次</a:t>
            </a:r>
          </a:p>
        </p:txBody>
      </p:sp>
      <p:sp>
        <p:nvSpPr>
          <p:cNvPr id="6" name="圆角矩形 5"/>
          <p:cNvSpPr/>
          <p:nvPr/>
        </p:nvSpPr>
        <p:spPr>
          <a:xfrm>
            <a:off x="6971665" y="1062990"/>
            <a:ext cx="2393950" cy="7429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被删的new得到还原：</a:t>
            </a:r>
          </a:p>
        </p:txBody>
      </p:sp>
      <p:pic>
        <p:nvPicPr>
          <p:cNvPr id="4" name="图片 3" descr="截屏2021-01-06 下午10.41.08"/>
          <p:cNvPicPr>
            <a:picLocks noChangeAspect="1"/>
          </p:cNvPicPr>
          <p:nvPr/>
        </p:nvPicPr>
        <p:blipFill>
          <a:blip r:embed="rId2"/>
          <a:stretch>
            <a:fillRect/>
          </a:stretch>
        </p:blipFill>
        <p:spPr>
          <a:xfrm>
            <a:off x="1187450" y="2419985"/>
            <a:ext cx="10058400" cy="28581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 </a:t>
            </a:r>
            <a:r>
              <a:rPr dirty="0">
                <a:sym typeface="+mn-ea"/>
              </a:rPr>
              <a:t>类图关系</a:t>
            </a:r>
          </a:p>
        </p:txBody>
      </p:sp>
      <p:pic>
        <p:nvPicPr>
          <p:cNvPr id="5" name="图片 4" descr="java类图1"/>
          <p:cNvPicPr>
            <a:picLocks noChangeAspect="1"/>
          </p:cNvPicPr>
          <p:nvPr/>
        </p:nvPicPr>
        <p:blipFill>
          <a:blip r:embed="rId2"/>
          <a:stretch>
            <a:fillRect/>
          </a:stretch>
        </p:blipFill>
        <p:spPr>
          <a:xfrm>
            <a:off x="2030730" y="937895"/>
            <a:ext cx="8661400" cy="56407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3.1 </a:t>
            </a:r>
            <a:r>
              <a:rPr>
                <a:sym typeface="+mn-ea"/>
              </a:rPr>
              <a:t>实现过程——jGit类和</a:t>
            </a:r>
            <a:r>
              <a:rPr lang="en-US" altLang="zh-CN">
                <a:sym typeface="+mn-ea"/>
              </a:rPr>
              <a:t>interact</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43280" y="1452245"/>
            <a:ext cx="4434573" cy="4132542"/>
          </a:xfrm>
          <a:prstGeom prst="rect">
            <a:avLst/>
          </a:prstGeom>
          <a:noFill/>
        </p:spPr>
        <p:txBody>
          <a:bodyPr wrap="square" rtlCol="0">
            <a:spAutoFit/>
          </a:bodyPr>
          <a:lstStyle/>
          <a:p>
            <a:pPr algn="l">
              <a:lnSpc>
                <a:spcPct val="200000"/>
              </a:lnSpc>
            </a:pPr>
            <a:r>
              <a:rPr lang="en-US" sz="2400" dirty="0">
                <a:solidFill>
                  <a:schemeClr val="accent1"/>
                </a:solidFill>
                <a:effectLst>
                  <a:outerShdw blurRad="38100" dist="25400" dir="5400000" algn="ctr" rotWithShape="0">
                    <a:srgbClr val="6E747A">
                      <a:alpha val="43000"/>
                    </a:srgbClr>
                  </a:outerShdw>
                </a:effectLst>
                <a:sym typeface="+mn-ea"/>
              </a:rPr>
              <a:t>interact</a:t>
            </a:r>
            <a:r>
              <a:rPr lang="zh-CN" altLang="en-US" sz="2400" dirty="0">
                <a:solidFill>
                  <a:schemeClr val="accent1"/>
                </a:solidFill>
                <a:effectLst>
                  <a:outerShdw blurRad="38100" dist="25400" dir="5400000" algn="ctr" rotWithShape="0">
                    <a:srgbClr val="6E747A">
                      <a:alpha val="43000"/>
                    </a:srgbClr>
                  </a:outerShdw>
                </a:effectLst>
                <a:sym typeface="+mn-ea"/>
              </a:rPr>
              <a:t>类</a:t>
            </a:r>
            <a:endParaRPr sz="2400" dirty="0">
              <a:solidFill>
                <a:schemeClr val="accent1"/>
              </a:solidFill>
              <a:effectLst>
                <a:outerShdw blurRad="38100" dist="25400" dir="5400000" algn="ctr" rotWithShape="0">
                  <a:srgbClr val="6E747A">
                    <a:alpha val="43000"/>
                  </a:srgbClr>
                </a:outerShdw>
              </a:effectLst>
              <a:sym typeface="+mn-ea"/>
            </a:endParaRPr>
          </a:p>
          <a:p>
            <a:pPr algn="l">
              <a:lnSpc>
                <a:spcPct val="200000"/>
              </a:lnSpc>
            </a:pP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lnSpc>
                <a:spcPct val="200000"/>
              </a:lnSpc>
              <a:buFont typeface="Arial" panose="020B0604020202090204" pitchFamily="34" charset="0"/>
              <a:buChar char="•"/>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使用Scanner从控制台获得输入，用if语句配合正则表达式判断并调用jGit中相对应的方法。某些方法（如新建分支git branch branch_name）需要提取部分字符，同样使用正则获取。</a:t>
            </a:r>
          </a:p>
        </p:txBody>
      </p:sp>
      <p:pic>
        <p:nvPicPr>
          <p:cNvPr id="4" name="图片 3">
            <a:extLst>
              <a:ext uri="{FF2B5EF4-FFF2-40B4-BE49-F238E27FC236}">
                <a16:creationId xmlns:a16="http://schemas.microsoft.com/office/drawing/2014/main" id="{8A953E7F-130A-4B3B-B580-9BE2679318C9}"/>
              </a:ext>
            </a:extLst>
          </p:cNvPr>
          <p:cNvPicPr>
            <a:picLocks noChangeAspect="1"/>
          </p:cNvPicPr>
          <p:nvPr/>
        </p:nvPicPr>
        <p:blipFill>
          <a:blip r:embed="rId2"/>
          <a:stretch>
            <a:fillRect/>
          </a:stretch>
        </p:blipFill>
        <p:spPr>
          <a:xfrm>
            <a:off x="5710989" y="1273213"/>
            <a:ext cx="6267551" cy="53412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3.1 </a:t>
            </a:r>
            <a:r>
              <a:rPr dirty="0">
                <a:sym typeface="+mn-ea"/>
              </a:rPr>
              <a:t>实现过程——jGit类和</a:t>
            </a:r>
            <a:r>
              <a:rPr lang="en-US" altLang="zh-CN" dirty="0">
                <a:sym typeface="+mn-ea"/>
              </a:rPr>
              <a:t>interact</a:t>
            </a:r>
            <a:r>
              <a:rPr dirty="0">
                <a:sym typeface="+mn-ea"/>
              </a:rPr>
              <a:t>类</a:t>
            </a:r>
          </a:p>
        </p:txBody>
      </p:sp>
      <p:pic>
        <p:nvPicPr>
          <p:cNvPr id="3" name="图片 2" descr="截屏2021-01-06 下午9.46.36"/>
          <p:cNvPicPr>
            <a:picLocks noChangeAspect="1"/>
          </p:cNvPicPr>
          <p:nvPr/>
        </p:nvPicPr>
        <p:blipFill>
          <a:blip r:embed="rId2"/>
          <a:stretch>
            <a:fillRect/>
          </a:stretch>
        </p:blipFill>
        <p:spPr>
          <a:xfrm>
            <a:off x="1066800" y="2115185"/>
            <a:ext cx="10058400" cy="3424555"/>
          </a:xfrm>
          <a:prstGeom prst="rect">
            <a:avLst/>
          </a:prstGeom>
        </p:spPr>
      </p:pic>
      <p:sp>
        <p:nvSpPr>
          <p:cNvPr id="12" name="圆角矩形 11"/>
          <p:cNvSpPr/>
          <p:nvPr/>
        </p:nvSpPr>
        <p:spPr>
          <a:xfrm>
            <a:off x="1176020" y="1042670"/>
            <a:ext cx="1458595" cy="755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初始化仓库</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3.1 </a:t>
            </a:r>
            <a:r>
              <a:rPr dirty="0">
                <a:sym typeface="+mn-ea"/>
              </a:rPr>
              <a:t>实现过程——jGit类和</a:t>
            </a:r>
            <a:r>
              <a:rPr lang="en-US" altLang="zh-CN" dirty="0">
                <a:sym typeface="+mn-ea"/>
              </a:rPr>
              <a:t>interact</a:t>
            </a:r>
            <a:r>
              <a:rPr dirty="0">
                <a:sym typeface="+mn-ea"/>
              </a:rPr>
              <a:t>类</a:t>
            </a:r>
          </a:p>
        </p:txBody>
      </p:sp>
      <p:sp>
        <p:nvSpPr>
          <p:cNvPr id="12" name="圆角矩形 11"/>
          <p:cNvSpPr/>
          <p:nvPr/>
        </p:nvSpPr>
        <p:spPr>
          <a:xfrm>
            <a:off x="651510" y="2365375"/>
            <a:ext cx="1731010" cy="7207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zh-CN"/>
              <a:t>对应文件变化</a:t>
            </a:r>
          </a:p>
        </p:txBody>
      </p:sp>
      <p:pic>
        <p:nvPicPr>
          <p:cNvPr id="4" name="图片 3" descr="截屏2021-01-06 下午9.48.34"/>
          <p:cNvPicPr>
            <a:picLocks noChangeAspect="1"/>
          </p:cNvPicPr>
          <p:nvPr/>
        </p:nvPicPr>
        <p:blipFill>
          <a:blip r:embed="rId2"/>
          <a:stretch>
            <a:fillRect/>
          </a:stretch>
        </p:blipFill>
        <p:spPr>
          <a:xfrm>
            <a:off x="2907030" y="1042670"/>
            <a:ext cx="8090535" cy="48063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3.1 </a:t>
            </a:r>
            <a:r>
              <a:rPr>
                <a:sym typeface="+mn-ea"/>
              </a:rPr>
              <a:t>实现过程——jGit类和</a:t>
            </a:r>
            <a:r>
              <a:rPr lang="en-US" altLang="zh-CN">
                <a:sym typeface="+mn-ea"/>
              </a:rPr>
              <a:t>interact</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43280" y="1452245"/>
            <a:ext cx="4512310" cy="4369435"/>
          </a:xfrm>
          <a:prstGeom prst="rect">
            <a:avLst/>
          </a:prstGeom>
          <a:noFill/>
        </p:spPr>
        <p:txBody>
          <a:bodyPr wrap="square" rtlCol="0">
            <a:spAutoFit/>
          </a:bodyPr>
          <a:lstStyle/>
          <a:p>
            <a:pPr algn="l"/>
            <a:r>
              <a:rPr lang="en-US" sz="2400" dirty="0" err="1">
                <a:solidFill>
                  <a:schemeClr val="accent1"/>
                </a:solidFill>
                <a:effectLst>
                  <a:outerShdw blurRad="38100" dist="25400" dir="5400000" algn="ctr" rotWithShape="0">
                    <a:srgbClr val="6E747A">
                      <a:alpha val="43000"/>
                    </a:srgbClr>
                  </a:outerShdw>
                </a:effectLst>
                <a:sym typeface="+mn-ea"/>
              </a:rPr>
              <a:t>jGit</a:t>
            </a:r>
            <a:r>
              <a:rPr lang="zh-CN" altLang="en-US" sz="2400" dirty="0">
                <a:solidFill>
                  <a:schemeClr val="accent1"/>
                </a:solidFill>
                <a:effectLst>
                  <a:outerShdw blurRad="38100" dist="25400" dir="5400000" algn="ctr" rotWithShape="0">
                    <a:srgbClr val="6E747A">
                      <a:alpha val="43000"/>
                    </a:srgbClr>
                  </a:outerShdw>
                </a:effectLst>
                <a:sym typeface="+mn-ea"/>
              </a:rPr>
              <a:t>类</a:t>
            </a:r>
            <a:endParaRPr sz="2400" dirty="0">
              <a:solidFill>
                <a:schemeClr val="accent1"/>
              </a:solidFill>
              <a:effectLst>
                <a:outerShdw blurRad="38100" dist="25400" dir="5400000" algn="ctr" rotWithShape="0">
                  <a:srgbClr val="6E747A">
                    <a:alpha val="43000"/>
                  </a:srgbClr>
                </a:outerShdw>
              </a:effectLst>
              <a:sym typeface="+mn-ea"/>
            </a:endParaRPr>
          </a:p>
          <a:p>
            <a:pPr algn="l"/>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buFont typeface="Arial" panose="020B0604020202090204" pitchFamily="34" charset="0"/>
              <a:buChar char="•"/>
            </a:pP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初始化仓库</a:t>
            </a:r>
          </a:p>
          <a:p>
            <a:pPr marL="285750" indent="-285750" algn="l">
              <a:buFont typeface="Arial" panose="020B0604020202090204" pitchFamily="34" charset="0"/>
              <a:buChar char="•"/>
            </a:pP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a:p>
            <a:pPr indent="0" algn="l">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方法：init()</a:t>
            </a:r>
          </a:p>
          <a:p>
            <a:pPr indent="0" algn="l">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入参：无</a:t>
            </a:r>
          </a:p>
          <a:p>
            <a:pPr indent="0" algn="l">
              <a:buFont typeface="Arial" panose="020B0604020202090204" pitchFamily="34" charset="0"/>
              <a:buNone/>
            </a:pPr>
            <a:r>
              <a:rPr lang="zh-CN" altLang="en-US" dirty="0">
                <a:latin typeface="Arial" panose="020B0604020202090204" pitchFamily="34" charset="0"/>
                <a:ea typeface="微软雅黑" panose="020B0503020204020204" pitchFamily="34" charset="-122"/>
                <a:cs typeface="+mn-ea"/>
                <a:sym typeface="Arial" panose="020B0604020202090204" pitchFamily="34" charset="0"/>
              </a:rPr>
              <a:t>         实现：</a:t>
            </a:r>
          </a:p>
          <a:p>
            <a:pPr indent="0" algn="l">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1.</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判断jGit仓库是否存在，不存在</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则开始初始化仓库</a:t>
            </a:r>
          </a:p>
          <a:p>
            <a:pPr indent="0" algn="l">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2.</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创建jGit仓库目录，包括jGit、</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heads、logs文件夹等</a:t>
            </a:r>
          </a:p>
          <a:p>
            <a:pPr indent="0" algn="l">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3.</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新建master分支，并生成该分支</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的head文件</a:t>
            </a:r>
          </a:p>
          <a:p>
            <a:pPr indent="0" algn="l">
              <a:buFont typeface="Arial" panose="020B0604020202090204" pitchFamily="34" charset="0"/>
              <a:buNone/>
            </a:pP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4.</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生成HEAD文件，保存master分</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支的head文件地址</a:t>
            </a:r>
          </a:p>
        </p:txBody>
      </p:sp>
      <p:pic>
        <p:nvPicPr>
          <p:cNvPr id="10" name="图片 9">
            <a:extLst>
              <a:ext uri="{FF2B5EF4-FFF2-40B4-BE49-F238E27FC236}">
                <a16:creationId xmlns:a16="http://schemas.microsoft.com/office/drawing/2014/main" id="{B0AA3D7B-C783-47E4-9415-F3DEB64389F5}"/>
              </a:ext>
            </a:extLst>
          </p:cNvPr>
          <p:cNvPicPr>
            <a:picLocks noChangeAspect="1"/>
          </p:cNvPicPr>
          <p:nvPr/>
        </p:nvPicPr>
        <p:blipFill>
          <a:blip r:embed="rId2"/>
          <a:stretch>
            <a:fillRect/>
          </a:stretch>
        </p:blipFill>
        <p:spPr>
          <a:xfrm>
            <a:off x="6327939" y="0"/>
            <a:ext cx="4512310" cy="69244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43569"/>
            <a:ext cx="9056851" cy="617518"/>
          </a:xfrm>
        </p:spPr>
        <p:txBody>
          <a:bodyPr/>
          <a:lstStyle/>
          <a:p>
            <a:r>
              <a:rPr lang="en-US" altLang="zh-CN">
                <a:sym typeface="+mn-ea"/>
              </a:rPr>
              <a:t>3.1 </a:t>
            </a:r>
            <a:r>
              <a:rPr>
                <a:sym typeface="+mn-ea"/>
              </a:rPr>
              <a:t>实现过程——jGit类和</a:t>
            </a:r>
            <a:r>
              <a:rPr lang="en-US" altLang="zh-CN">
                <a:sym typeface="+mn-ea"/>
              </a:rPr>
              <a:t>interact</a:t>
            </a:r>
            <a:r>
              <a:rPr>
                <a:sym typeface="+mn-ea"/>
              </a:rPr>
              <a:t>类</a:t>
            </a:r>
            <a:endParaRPr lang="en-US" altLang="zh-CN" dirty="0">
              <a:sym typeface="+mn-ea"/>
            </a:endParaRPr>
          </a:p>
        </p:txBody>
      </p:sp>
      <p:sp>
        <p:nvSpPr>
          <p:cNvPr id="59" name="L-Shape 58"/>
          <p:cNvSpPr/>
          <p:nvPr/>
        </p:nvSpPr>
        <p:spPr bwMode="auto">
          <a:xfrm rot="5400000">
            <a:off x="1109345" y="415925"/>
            <a:ext cx="899160" cy="2231390"/>
          </a:xfrm>
          <a:prstGeom prst="corner">
            <a:avLst>
              <a:gd name="adj1" fmla="val 16120"/>
              <a:gd name="adj2" fmla="val 16110"/>
            </a:avLst>
          </a:prstGeom>
          <a:solidFill>
            <a:schemeClr val="accent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文本框 6"/>
          <p:cNvSpPr txBox="1"/>
          <p:nvPr/>
        </p:nvSpPr>
        <p:spPr>
          <a:xfrm>
            <a:off x="843280" y="1452245"/>
            <a:ext cx="4512310" cy="3816429"/>
          </a:xfrm>
          <a:prstGeom prst="rect">
            <a:avLst/>
          </a:prstGeom>
          <a:noFill/>
        </p:spPr>
        <p:txBody>
          <a:bodyPr wrap="square" rtlCol="0">
            <a:spAutoFit/>
          </a:bodyPr>
          <a:lstStyle/>
          <a:p>
            <a:pPr algn="l"/>
            <a:r>
              <a:rPr lang="en-US" sz="2400" dirty="0" err="1">
                <a:solidFill>
                  <a:schemeClr val="accent1"/>
                </a:solidFill>
                <a:effectLst>
                  <a:outerShdw blurRad="38100" dist="25400" dir="5400000" algn="ctr" rotWithShape="0">
                    <a:srgbClr val="6E747A">
                      <a:alpha val="43000"/>
                    </a:srgbClr>
                  </a:outerShdw>
                </a:effectLst>
                <a:sym typeface="+mn-ea"/>
              </a:rPr>
              <a:t>jGit</a:t>
            </a:r>
            <a:r>
              <a:rPr lang="zh-CN" altLang="en-US" sz="2400" dirty="0">
                <a:solidFill>
                  <a:schemeClr val="accent1"/>
                </a:solidFill>
                <a:effectLst>
                  <a:outerShdw blurRad="38100" dist="25400" dir="5400000" algn="ctr" rotWithShape="0">
                    <a:srgbClr val="6E747A">
                      <a:alpha val="43000"/>
                    </a:srgbClr>
                  </a:outerShdw>
                </a:effectLst>
                <a:sym typeface="+mn-ea"/>
              </a:rPr>
              <a:t>类</a:t>
            </a:r>
            <a:endParaRPr sz="2400" dirty="0">
              <a:solidFill>
                <a:schemeClr val="accent1"/>
              </a:solidFill>
              <a:effectLst>
                <a:outerShdw blurRad="38100" dist="25400" dir="5400000" algn="ctr" rotWithShape="0">
                  <a:srgbClr val="6E747A">
                    <a:alpha val="43000"/>
                  </a:srgbClr>
                </a:outerShdw>
              </a:effectLst>
              <a:sym typeface="+mn-ea"/>
            </a:endParaRPr>
          </a:p>
          <a:p>
            <a:pPr algn="l"/>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buFont typeface="Arial" panose="020B0604020202090204" pitchFamily="34" charset="0"/>
              <a:buChar char="•"/>
            </a:pP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读取</a:t>
            </a: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log</a:t>
            </a: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文件，并格式化输出</a:t>
            </a:r>
            <a:endParaRPr lang="en-US" altLang="zh-CN" b="1" dirty="0">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l">
              <a:buFont typeface="Arial" panose="020B0604020202090204" pitchFamily="34" charset="0"/>
              <a:buChar char="•"/>
            </a:pP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dirty="0">
                <a:latin typeface="Arial" panose="020B0604020202090204" pitchFamily="34" charset="0"/>
                <a:ea typeface="微软雅黑" panose="020B0503020204020204" pitchFamily="34" charset="-122"/>
                <a:cs typeface="+mn-ea"/>
                <a:sym typeface="Arial" panose="020B0604020202090204" pitchFamily="34" charset="0"/>
              </a:rPr>
              <a:t>方法：</a:t>
            </a:r>
            <a:r>
              <a:rPr lang="en-US" altLang="zh-CN" dirty="0" err="1">
                <a:latin typeface="Arial" panose="020B0604020202090204" pitchFamily="34" charset="0"/>
                <a:ea typeface="微软雅黑" panose="020B0503020204020204" pitchFamily="34" charset="-122"/>
                <a:cs typeface="+mn-ea"/>
                <a:sym typeface="Arial" panose="020B0604020202090204" pitchFamily="34" charset="0"/>
              </a:rPr>
              <a:t>viewLog</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 )</a:t>
            </a:r>
          </a:p>
          <a:p>
            <a:pPr lvl="1"/>
            <a:endParaRPr lang="en-US" altLang="zh-CN"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dirty="0">
                <a:latin typeface="Arial" panose="020B0604020202090204" pitchFamily="34" charset="0"/>
                <a:ea typeface="微软雅黑" panose="020B0503020204020204" pitchFamily="34" charset="-122"/>
                <a:cs typeface="+mn-ea"/>
                <a:sym typeface="Arial" panose="020B0604020202090204" pitchFamily="34" charset="0"/>
              </a:rPr>
              <a:t>入参：无</a:t>
            </a:r>
          </a:p>
          <a:p>
            <a:pPr lvl="1"/>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dirty="0">
                <a:latin typeface="Arial" panose="020B0604020202090204" pitchFamily="34" charset="0"/>
                <a:ea typeface="微软雅黑" panose="020B0503020204020204" pitchFamily="34" charset="-122"/>
                <a:cs typeface="+mn-ea"/>
                <a:sym typeface="Arial" panose="020B0604020202090204" pitchFamily="34" charset="0"/>
              </a:rPr>
              <a:t>实现：</a:t>
            </a:r>
            <a:endParaRPr lang="en-US" altLang="zh-CN" dirty="0">
              <a:latin typeface="Arial" panose="020B0604020202090204" pitchFamily="34" charset="0"/>
              <a:ea typeface="微软雅黑" panose="020B0503020204020204" pitchFamily="34" charset="-122"/>
              <a:cs typeface="+mn-ea"/>
              <a:sym typeface="Arial" panose="020B0604020202090204" pitchFamily="34" charset="0"/>
            </a:endParaRPr>
          </a:p>
          <a:p>
            <a:pPr lvl="1"/>
            <a:r>
              <a:rPr lang="zh-CN" altLang="en-US" dirty="0">
                <a:latin typeface="Arial" panose="020B0604020202090204" pitchFamily="34" charset="0"/>
                <a:ea typeface="微软雅黑" panose="020B0503020204020204" pitchFamily="34" charset="-122"/>
                <a:cs typeface="+mn-ea"/>
                <a:sym typeface="Arial" panose="020B0604020202090204" pitchFamily="34" charset="0"/>
              </a:rPr>
              <a:t>读取当前分支对应的</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log</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文件，以一行（一次</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Commit</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）为一个元素存放在</a:t>
            </a:r>
            <a:r>
              <a:rPr lang="en-US" altLang="zh-CN" dirty="0" err="1">
                <a:latin typeface="Arial" panose="020B0604020202090204" pitchFamily="34" charset="0"/>
                <a:ea typeface="微软雅黑" panose="020B0503020204020204" pitchFamily="34" charset="-122"/>
                <a:cs typeface="+mn-ea"/>
                <a:sym typeface="Arial" panose="020B0604020202090204" pitchFamily="34" charset="0"/>
              </a:rPr>
              <a:t>ArrayList</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中，从后往前读数组（最近的</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Commit</a:t>
            </a:r>
            <a:r>
              <a:rPr lang="zh-CN" altLang="en-US" dirty="0">
                <a:latin typeface="Arial" panose="020B0604020202090204" pitchFamily="34" charset="0"/>
                <a:ea typeface="微软雅黑" panose="020B0503020204020204" pitchFamily="34" charset="-122"/>
                <a:cs typeface="+mn-ea"/>
                <a:sym typeface="Arial" panose="020B0604020202090204" pitchFamily="34" charset="0"/>
              </a:rPr>
              <a:t>先显示）</a:t>
            </a:r>
          </a:p>
        </p:txBody>
      </p:sp>
      <p:pic>
        <p:nvPicPr>
          <p:cNvPr id="10" name="图片 9">
            <a:extLst>
              <a:ext uri="{FF2B5EF4-FFF2-40B4-BE49-F238E27FC236}">
                <a16:creationId xmlns:a16="http://schemas.microsoft.com/office/drawing/2014/main" id="{B0AA3D7B-C783-47E4-9415-F3DEB64389F5}"/>
              </a:ext>
            </a:extLst>
          </p:cNvPr>
          <p:cNvPicPr>
            <a:picLocks noChangeAspect="1"/>
          </p:cNvPicPr>
          <p:nvPr/>
        </p:nvPicPr>
        <p:blipFill>
          <a:blip r:embed="rId2"/>
          <a:stretch>
            <a:fillRect/>
          </a:stretch>
        </p:blipFill>
        <p:spPr>
          <a:xfrm>
            <a:off x="6435507" y="680654"/>
            <a:ext cx="3581900" cy="5496692"/>
          </a:xfrm>
          <a:prstGeom prst="rect">
            <a:avLst/>
          </a:prstGeom>
        </p:spPr>
      </p:pic>
    </p:spTree>
    <p:extLst>
      <p:ext uri="{BB962C8B-B14F-4D97-AF65-F5344CB8AC3E}">
        <p14:creationId xmlns:p14="http://schemas.microsoft.com/office/powerpoint/2010/main" val="3741637452"/>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1734</Words>
  <Application>Microsoft Office PowerPoint</Application>
  <PresentationFormat>宽屏</PresentationFormat>
  <Paragraphs>237</Paragraphs>
  <Slides>33</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-apple-system</vt:lpstr>
      <vt:lpstr>等线</vt:lpstr>
      <vt:lpstr>微软雅黑</vt:lpstr>
      <vt:lpstr>Arial</vt:lpstr>
      <vt:lpstr>Times New Roman</vt:lpstr>
      <vt:lpstr>自定义设计方案</vt:lpstr>
      <vt:lpstr>PowerPoint 演示文稿</vt:lpstr>
      <vt:lpstr>PowerPoint 演示文稿</vt:lpstr>
      <vt:lpstr>1 实现功能</vt:lpstr>
      <vt:lpstr>2 类图关系</vt:lpstr>
      <vt:lpstr>3.1 实现过程——jGit类和interact类</vt:lpstr>
      <vt:lpstr>3.1 实现过程——jGit类和interact类</vt:lpstr>
      <vt:lpstr>3.1 实现过程——jGit类和interact类</vt:lpstr>
      <vt:lpstr>3.1 实现过程——jGit类和interact类</vt:lpstr>
      <vt:lpstr>3.1 实现过程——jGit类和interact类</vt:lpstr>
      <vt:lpstr>3.1 实现过程——jGit类和interact类</vt:lpstr>
      <vt:lpstr>3.2 实现过程——git add</vt:lpstr>
      <vt:lpstr>3.2 实现过程——git add</vt:lpstr>
      <vt:lpstr>3.2 实现过程——Commit类</vt:lpstr>
      <vt:lpstr>3.2 实现过程——Commit类</vt:lpstr>
      <vt:lpstr>3.2 实现过程——Commit类</vt:lpstr>
      <vt:lpstr>3.2 实现过程——Commit类</vt:lpstr>
      <vt:lpstr>3.2 实现过程——Commit类</vt:lpstr>
      <vt:lpstr>3.2 实现过程——Commit类</vt:lpstr>
      <vt:lpstr>3.2 实现过程——Commit类</vt:lpstr>
      <vt:lpstr>3.2 实现过程——Commit类</vt:lpstr>
      <vt:lpstr>3.2 实现过程——Commit类</vt:lpstr>
      <vt:lpstr>3.3 实现过程——ObjectStore类 </vt:lpstr>
      <vt:lpstr>3.3 实现过程——ObjectStore类 </vt:lpstr>
      <vt:lpstr>3.3 实现过程——ObjectStore类 </vt:lpstr>
      <vt:lpstr>3.4 实现过程——Branch类</vt:lpstr>
      <vt:lpstr>3.4 实现过程——Branch类</vt:lpstr>
      <vt:lpstr>3.4 实现过程——Branch类</vt:lpstr>
      <vt:lpstr>3.4 实现过程——Branch类</vt:lpstr>
      <vt:lpstr>3.4 实现过程——Branch类</vt:lpstr>
      <vt:lpstr>3.4 实现过程——Branch类</vt:lpstr>
      <vt:lpstr>3.4 实现过程——Branch类</vt:lpstr>
      <vt:lpstr>3.4 实现过程——Branch类</vt:lpstr>
      <vt:lpstr>3.4 实现过程——Branch类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qian</dc:creator>
  <cp:lastModifiedBy>Zhaoxi</cp:lastModifiedBy>
  <cp:revision>218</cp:revision>
  <dcterms:created xsi:type="dcterms:W3CDTF">2021-01-06T16:14:50Z</dcterms:created>
  <dcterms:modified xsi:type="dcterms:W3CDTF">2021-01-06T17:32:36Z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